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3" r:id="rId2"/>
    <p:sldId id="294" r:id="rId3"/>
    <p:sldId id="295" r:id="rId4"/>
    <p:sldId id="303" r:id="rId5"/>
    <p:sldId id="304" r:id="rId6"/>
    <p:sldId id="296" r:id="rId7"/>
    <p:sldId id="297" r:id="rId8"/>
    <p:sldId id="298" r:id="rId9"/>
    <p:sldId id="299" r:id="rId10"/>
    <p:sldId id="300" r:id="rId11"/>
    <p:sldId id="301" r:id="rId12"/>
    <p:sldId id="302" r:id="rId13"/>
    <p:sldId id="305" r:id="rId14"/>
    <p:sldId id="306"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307" r:id="rId33"/>
    <p:sldId id="309" r:id="rId34"/>
    <p:sldId id="261" r:id="rId35"/>
    <p:sldId id="310" r:id="rId36"/>
    <p:sldId id="31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A7338-70BE-4E64-870E-31AD300A9F8D}">
          <p14:sldIdLst>
            <p14:sldId id="293"/>
            <p14:sldId id="294"/>
            <p14:sldId id="295"/>
            <p14:sldId id="303"/>
            <p14:sldId id="304"/>
            <p14:sldId id="296"/>
            <p14:sldId id="297"/>
            <p14:sldId id="298"/>
            <p14:sldId id="299"/>
            <p14:sldId id="300"/>
            <p14:sldId id="301"/>
            <p14:sldId id="302"/>
            <p14:sldId id="305"/>
            <p14:sldId id="306"/>
            <p14:sldId id="276"/>
            <p14:sldId id="277"/>
            <p14:sldId id="278"/>
            <p14:sldId id="279"/>
            <p14:sldId id="280"/>
            <p14:sldId id="281"/>
            <p14:sldId id="282"/>
            <p14:sldId id="283"/>
            <p14:sldId id="284"/>
            <p14:sldId id="285"/>
            <p14:sldId id="286"/>
            <p14:sldId id="287"/>
            <p14:sldId id="288"/>
            <p14:sldId id="289"/>
            <p14:sldId id="290"/>
            <p14:sldId id="291"/>
            <p14:sldId id="292"/>
            <p14:sldId id="307"/>
            <p14:sldId id="309"/>
            <p14:sldId id="261"/>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8" d="100"/>
          <a:sy n="68" d="100"/>
        </p:scale>
        <p:origin x="3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5:15:35.535"/>
    </inkml:context>
    <inkml:brush xml:id="br0">
      <inkml:brushProperty name="width" value="0.05" units="cm"/>
      <inkml:brushProperty name="height" value="0.05" units="cm"/>
    </inkml:brush>
  </inkml:definitions>
  <inkml:trace contextRef="#ctx0" brushRef="#br0">1 1 24575,'70'9'-15,"169"29"-192,-206-32-432,4 1 482,0 2 0,44 15 1,-50-12 156,0-2 0,1-1 0,0-2 0,0-1 0,59 3 0,186-9 554,-129-2-1255,-132 2-6012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5:15:38.316"/>
    </inkml:context>
    <inkml:brush xml:id="br0">
      <inkml:brushProperty name="width" value="0.05" units="cm"/>
      <inkml:brushProperty name="height" value="0.05" units="cm"/>
    </inkml:brush>
  </inkml:definitions>
  <inkml:trace contextRef="#ctx0" brushRef="#br0">0 0 24575,'7'0'0,"0"1"0,0-1 0,1 2 0,-1-1 0,-1 1 0,1 0 0,0 0 0,0 0 0,-1 1 0,1 0 0,-1 1 0,0-1 0,0 1 0,7 6 0,2 5 0,1 0 0,-2 1 0,17 23 0,9 10 0,4-6 0,-5-5 0,-2-1 0,0-3 0,3-1 0,45 30 0,-14-5 0,-50-39 0,40 28 0,-12-18 0,72 31 0,-94-46 0,0 1 0,30 23 0,-29-18 0,5 4 0,18 12 0,4-2 0,41 23 0,-33-23 0,11 5 0,8 0 0,113 47 0,-142-68 0,-30-11 0,37 16 0,-31-9 0,46 13 0,-43-15 0,48 25 0,-53-23 0,0-1 0,47 15 0,-19-14 0,0 4 0,-1 1 0,55 29 0,-76-33 0,1-1 0,54 14 0,-3-1 0,-55-17 0,2-2 0,-1-1 0,48 4 0,-18-2 0,18 2 0,-49-7 0,46 10 0,18 3 0,154-12 0,-151-7 0,522 2 0,-613 0 0,34-1 0,-36 0 0,0 1 0,0-1 0,-1 0 0,1 0 0,0-1 0,-1 1 0,1-1 0,3-1 0,-6 2 0,0 1 0,0-1 0,0 1 0,-1-1 0,1 0 0,0 1 0,0-1 0,-1 0 0,1 1 0,0-1 0,-1 0 0,1 0 0,-1 0 0,1 1 0,-1-1 0,0 0 0,1 0 0,-1 0 0,0 0 0,1 0 0,-1 0 0,0 0 0,0 0 0,0 0 0,0 0 0,0 0 0,0 0 0,0 0 0,0 0 0,0 1 0,-1-1 0,1 0 0,-1-2 0,-1-1 0,0 0 0,-1 0 0,1 1 0,-1-1 0,-5-5 0,5 6 0,-38-39 0,-2 2 0,-50-36 0,54 46 0,31 24 0,-3-3 0,-1-1 0,2 1 0,-12-14 0,21 22 0,1 0 0,-1 0 0,0 0 0,0 0 0,1 0 0,-1 0 0,1 0 0,-1 0 0,1-1 0,-1 1 0,1 0 0,0 0 0,-1-1 0,1 1 0,0 0 0,0-3 0,0 3 0,1 1 0,-1-1 0,0 0 0,1 0 0,-1 0 0,1 0 0,-1 1 0,1-1 0,0 0 0,-1 0 0,1 1 0,0-1 0,-1 1 0,1-1 0,0 0 0,0 1 0,0-1 0,-1 1 0,1 0 0,0-1 0,0 1 0,0 0 0,1-1 0,7-1 0,1-1 0,-1 2 0,1-1 0,13 1 0,43 2 0,-35 0 0,-10-1 0,48 4 0,-62-3 0,1 0 0,-1 1 0,1 0 0,-1 0 0,0 0 0,13 8 0,42 27 0,38 21 0,-78-48 0,-1 1 0,35 24 0,-51-30 0,1-1 0,-1 0 0,0 1 0,0 0 0,-1 1 0,1-1 0,-1 1 0,0-1 0,-1 1 0,1 1 0,-1-1 0,-1 0 0,1 1 0,1 7 0,-3-11 0,-1 0 0,1 0 0,-1 1 0,0-1 0,0 0 0,0 0 0,0 1 0,0-1 0,-1 0 0,0 0 0,0 1 0,0-1 0,0 0 0,0 0 0,0 0 0,-1 0 0,1 0 0,-1-1 0,0 1 0,0 0 0,0-1 0,0 1 0,-1-1 0,1 0 0,-4 3 0,-6 3 0,0 0 0,0-1 0,-1-1 0,-21 9 0,1-1 0,-8 9 0,29-15 0,0-1 0,-1-1 0,0 0 0,-15 4 0,-135 39 0,138-43 0,0-1 0,-51 3 0,31-4 0,36-3 0,0 2 0,0-1 0,0 1 0,0 0 0,1 1 0,0 0 0,-11 7 0,8-5 0,0 0 0,0-1 0,-16 5 0,-16-1 95,29-7-825,-22 7 0,13 0-6096</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customXml" Target="../ink/ink2.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30DDA-8D81-412A-B03C-E62210668B96}"/>
              </a:ext>
            </a:extLst>
          </p:cNvPr>
          <p:cNvSpPr>
            <a:spLocks noGrp="1"/>
          </p:cNvSpPr>
          <p:nvPr>
            <p:ph type="ctrTitle"/>
          </p:nvPr>
        </p:nvSpPr>
        <p:spPr/>
        <p:txBody>
          <a:bodyPr/>
          <a:lstStyle/>
          <a:p>
            <a:r>
              <a:rPr lang="en-US" dirty="0"/>
              <a:t>Simulating SNN’s</a:t>
            </a:r>
          </a:p>
        </p:txBody>
      </p:sp>
      <p:sp>
        <p:nvSpPr>
          <p:cNvPr id="3" name="Subtitle 2">
            <a:extLst>
              <a:ext uri="{FF2B5EF4-FFF2-40B4-BE49-F238E27FC236}">
                <a16:creationId xmlns:a16="http://schemas.microsoft.com/office/drawing/2014/main" id="{BEC10891-01E3-4FF7-BDDF-4FE4F4325135}"/>
              </a:ext>
            </a:extLst>
          </p:cNvPr>
          <p:cNvSpPr>
            <a:spLocks noGrp="1"/>
          </p:cNvSpPr>
          <p:nvPr>
            <p:ph type="subTitle" idx="1"/>
          </p:nvPr>
        </p:nvSpPr>
        <p:spPr/>
        <p:txBody>
          <a:bodyPr/>
          <a:lstStyle/>
          <a:p>
            <a:r>
              <a:rPr lang="en-US" dirty="0"/>
              <a:t>By Armin </a:t>
            </a:r>
            <a:r>
              <a:rPr lang="en-US" dirty="0" err="1"/>
              <a:t>khayati</a:t>
            </a:r>
            <a:endParaRPr lang="en-US" dirty="0"/>
          </a:p>
        </p:txBody>
      </p:sp>
      <p:pic>
        <p:nvPicPr>
          <p:cNvPr id="4" name="Picture 3">
            <a:extLst>
              <a:ext uri="{FF2B5EF4-FFF2-40B4-BE49-F238E27FC236}">
                <a16:creationId xmlns:a16="http://schemas.microsoft.com/office/drawing/2014/main" id="{8991DA69-CAAA-42BD-9A48-F374BFB96CD8}"/>
              </a:ext>
            </a:extLst>
          </p:cNvPr>
          <p:cNvPicPr>
            <a:picLocks noChangeAspect="1"/>
          </p:cNvPicPr>
          <p:nvPr/>
        </p:nvPicPr>
        <p:blipFill>
          <a:blip r:embed="rId2"/>
          <a:stretch>
            <a:fillRect/>
          </a:stretch>
        </p:blipFill>
        <p:spPr>
          <a:xfrm>
            <a:off x="9599033" y="164262"/>
            <a:ext cx="2314504" cy="2388925"/>
          </a:xfrm>
          <a:prstGeom prst="rect">
            <a:avLst/>
          </a:prstGeom>
        </p:spPr>
      </p:pic>
      <p:pic>
        <p:nvPicPr>
          <p:cNvPr id="5" name="Picture 4">
            <a:extLst>
              <a:ext uri="{FF2B5EF4-FFF2-40B4-BE49-F238E27FC236}">
                <a16:creationId xmlns:a16="http://schemas.microsoft.com/office/drawing/2014/main" id="{E48B3817-186A-4261-9325-80B3E29D6DE3}"/>
              </a:ext>
            </a:extLst>
          </p:cNvPr>
          <p:cNvPicPr>
            <a:picLocks noChangeAspect="1"/>
          </p:cNvPicPr>
          <p:nvPr/>
        </p:nvPicPr>
        <p:blipFill>
          <a:blip r:embed="rId3"/>
          <a:stretch>
            <a:fillRect/>
          </a:stretch>
        </p:blipFill>
        <p:spPr>
          <a:xfrm>
            <a:off x="7081851" y="164262"/>
            <a:ext cx="2388925" cy="2388925"/>
          </a:xfrm>
          <a:prstGeom prst="rect">
            <a:avLst/>
          </a:prstGeom>
        </p:spPr>
      </p:pic>
    </p:spTree>
    <p:extLst>
      <p:ext uri="{BB962C8B-B14F-4D97-AF65-F5344CB8AC3E}">
        <p14:creationId xmlns:p14="http://schemas.microsoft.com/office/powerpoint/2010/main" val="333995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5645-8AC7-4476-B14C-75590D65C658}"/>
              </a:ext>
            </a:extLst>
          </p:cNvPr>
          <p:cNvSpPr>
            <a:spLocks noGrp="1"/>
          </p:cNvSpPr>
          <p:nvPr>
            <p:ph type="title"/>
          </p:nvPr>
        </p:nvSpPr>
        <p:spPr/>
        <p:txBody>
          <a:bodyPr/>
          <a:lstStyle/>
          <a:p>
            <a:r>
              <a:rPr lang="en-US" dirty="0"/>
              <a:t>Benchmark</a:t>
            </a:r>
          </a:p>
        </p:txBody>
      </p:sp>
      <p:sp>
        <p:nvSpPr>
          <p:cNvPr id="3" name="Content Placeholder 2">
            <a:extLst>
              <a:ext uri="{FF2B5EF4-FFF2-40B4-BE49-F238E27FC236}">
                <a16:creationId xmlns:a16="http://schemas.microsoft.com/office/drawing/2014/main" id="{63F4EC44-66DB-41B0-8BFB-79C9A327DF3F}"/>
              </a:ext>
            </a:extLst>
          </p:cNvPr>
          <p:cNvSpPr>
            <a:spLocks noGrp="1"/>
          </p:cNvSpPr>
          <p:nvPr>
            <p:ph idx="1"/>
          </p:nvPr>
        </p:nvSpPr>
        <p:spPr>
          <a:xfrm>
            <a:off x="685802" y="2142067"/>
            <a:ext cx="5086620" cy="3649133"/>
          </a:xfrm>
        </p:spPr>
        <p:txBody>
          <a:bodyPr/>
          <a:lstStyle/>
          <a:p>
            <a:r>
              <a:rPr lang="en-US" dirty="0"/>
              <a:t>Benchmark comparison results from a number of SNN simulation frameworks. Variability in benchmarked times is likely due to randomness in the simulation and fluctuations in CPU load.</a:t>
            </a:r>
          </a:p>
        </p:txBody>
      </p:sp>
      <p:pic>
        <p:nvPicPr>
          <p:cNvPr id="1026" name="Picture 2">
            <a:extLst>
              <a:ext uri="{FF2B5EF4-FFF2-40B4-BE49-F238E27FC236}">
                <a16:creationId xmlns:a16="http://schemas.microsoft.com/office/drawing/2014/main" id="{16069B86-57A3-4606-B50B-1E64E5903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2969" y="1682653"/>
            <a:ext cx="6219825"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6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EC53-9289-42DE-BE95-4DED8897D9A2}"/>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EB70A7F2-CE7A-4B34-9326-108536A67B2B}"/>
              </a:ext>
            </a:extLst>
          </p:cNvPr>
          <p:cNvSpPr>
            <a:spLocks noGrp="1"/>
          </p:cNvSpPr>
          <p:nvPr>
            <p:ph idx="1"/>
          </p:nvPr>
        </p:nvSpPr>
        <p:spPr/>
        <p:txBody>
          <a:bodyPr/>
          <a:lstStyle/>
          <a:p>
            <a:r>
              <a:rPr lang="en-US" dirty="0"/>
              <a:t>If such frameworks are not tailored to the needs of a user, have steep learning curves, or aren't flexible enough to create a desired model, the user may have to program in both high- and low-level languages to make changes to the required internal components. </a:t>
            </a:r>
          </a:p>
          <a:p>
            <a:r>
              <a:rPr lang="en-US" dirty="0"/>
              <a:t>The authors have encountered this difficulty with the BRIAN2 library in particular, since certain segments of simulation functionality is regulated to generated code, which is difficult or impossible to modify while, for example, training a SNN for a machine learning task. </a:t>
            </a:r>
          </a:p>
          <a:p>
            <a:r>
              <a:rPr lang="en-US" dirty="0"/>
              <a:t>This issue is likely to appear in similar software frameworks; e.g., </a:t>
            </a:r>
            <a:r>
              <a:rPr lang="en-US" dirty="0" err="1"/>
              <a:t>GeNN</a:t>
            </a:r>
            <a:r>
              <a:rPr lang="en-US" dirty="0"/>
              <a:t> and </a:t>
            </a:r>
            <a:r>
              <a:rPr lang="en-US" dirty="0" err="1"/>
              <a:t>ANNarchy</a:t>
            </a:r>
            <a:r>
              <a:rPr lang="en-US" dirty="0"/>
              <a:t>.</a:t>
            </a:r>
          </a:p>
          <a:p>
            <a:endParaRPr lang="en-US" dirty="0"/>
          </a:p>
        </p:txBody>
      </p:sp>
    </p:spTree>
    <p:extLst>
      <p:ext uri="{BB962C8B-B14F-4D97-AF65-F5344CB8AC3E}">
        <p14:creationId xmlns:p14="http://schemas.microsoft.com/office/powerpoint/2010/main" val="397798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C9AC-0527-486A-8F19-6ED71E267536}"/>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A07C513F-F8A1-4D3B-A20C-C03FF5BCCA08}"/>
              </a:ext>
            </a:extLst>
          </p:cNvPr>
          <p:cNvSpPr>
            <a:spLocks noGrp="1"/>
          </p:cNvSpPr>
          <p:nvPr>
            <p:ph idx="1"/>
          </p:nvPr>
        </p:nvSpPr>
        <p:spPr/>
        <p:txBody>
          <a:bodyPr/>
          <a:lstStyle/>
          <a:p>
            <a:r>
              <a:rPr lang="en-US" dirty="0" err="1"/>
              <a:t>BindsNET</a:t>
            </a:r>
            <a:r>
              <a:rPr lang="en-US" dirty="0"/>
              <a:t> relies on </a:t>
            </a:r>
            <a:r>
              <a:rPr lang="en-US" dirty="0" err="1"/>
              <a:t>PyTorch</a:t>
            </a:r>
            <a:r>
              <a:rPr lang="en-US" dirty="0"/>
              <a:t> for its matrix computations in order to perform efficient simulation of spiking neural networks. Without changing the details of the mathematical operations, </a:t>
            </a:r>
            <a:r>
              <a:rPr lang="en-US" dirty="0" err="1"/>
              <a:t>BindsNET</a:t>
            </a:r>
            <a:r>
              <a:rPr lang="en-US" dirty="0"/>
              <a:t> can in principle be connected to various </a:t>
            </a:r>
            <a:r>
              <a:rPr lang="en-US" dirty="0" err="1"/>
              <a:t>hardwares</a:t>
            </a:r>
            <a:r>
              <a:rPr lang="en-US" dirty="0"/>
              <a:t>, e.g., FPGA, ASIC, DSP, or ARM, to execute the simulations.</a:t>
            </a:r>
          </a:p>
          <a:p>
            <a:r>
              <a:rPr lang="en-US" dirty="0"/>
              <a:t>One may design an API to compile spiking networks created in </a:t>
            </a:r>
            <a:r>
              <a:rPr lang="en-US" dirty="0" err="1"/>
              <a:t>BindsNET</a:t>
            </a:r>
            <a:r>
              <a:rPr lang="en-US" dirty="0"/>
              <a:t> to run on designated hardware instead of using </a:t>
            </a:r>
            <a:r>
              <a:rPr lang="en-US" dirty="0" err="1"/>
              <a:t>PyTorch</a:t>
            </a:r>
            <a:r>
              <a:rPr lang="en-US" dirty="0"/>
              <a:t> as the simulation workhorse.</a:t>
            </a:r>
          </a:p>
          <a:p>
            <a:r>
              <a:rPr lang="en-US" dirty="0"/>
              <a:t>In this way, </a:t>
            </a:r>
            <a:r>
              <a:rPr lang="en-US" dirty="0" err="1"/>
              <a:t>BindsNET</a:t>
            </a:r>
            <a:r>
              <a:rPr lang="en-US" dirty="0"/>
              <a:t> can be seen as a bridge between the software and hardware domains, enabling researchers to rapidly test software prototypes on CPUs or GPUs, and eventually deploy the simulation to fast, energy efficient dedicated hardware.</a:t>
            </a:r>
          </a:p>
        </p:txBody>
      </p:sp>
    </p:spTree>
    <p:extLst>
      <p:ext uri="{BB962C8B-B14F-4D97-AF65-F5344CB8AC3E}">
        <p14:creationId xmlns:p14="http://schemas.microsoft.com/office/powerpoint/2010/main" val="116813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DD81-7D6B-46F1-8EC4-363B2C7681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384AE5-0621-466B-8D86-290D3A00A2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DF4A4C-6D3E-4EEB-806C-45AD6B9F394B}"/>
              </a:ext>
            </a:extLst>
          </p:cNvPr>
          <p:cNvPicPr>
            <a:picLocks noChangeAspect="1"/>
          </p:cNvPicPr>
          <p:nvPr/>
        </p:nvPicPr>
        <p:blipFill>
          <a:blip r:embed="rId2"/>
          <a:stretch>
            <a:fillRect/>
          </a:stretch>
        </p:blipFill>
        <p:spPr>
          <a:xfrm>
            <a:off x="1431661" y="0"/>
            <a:ext cx="9328677" cy="6858000"/>
          </a:xfrm>
          <a:prstGeom prst="rect">
            <a:avLst/>
          </a:prstGeom>
        </p:spPr>
      </p:pic>
    </p:spTree>
    <p:extLst>
      <p:ext uri="{BB962C8B-B14F-4D97-AF65-F5344CB8AC3E}">
        <p14:creationId xmlns:p14="http://schemas.microsoft.com/office/powerpoint/2010/main" val="117520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47A3-F090-4A58-B692-CF1B1C79D5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B3EFFC-4246-4CE3-84D1-E6EBEF38F3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CD4873-4A2E-4C5E-8B21-84B18DBF16E9}"/>
              </a:ext>
            </a:extLst>
          </p:cNvPr>
          <p:cNvPicPr>
            <a:picLocks noChangeAspect="1"/>
          </p:cNvPicPr>
          <p:nvPr/>
        </p:nvPicPr>
        <p:blipFill>
          <a:blip r:embed="rId2"/>
          <a:stretch>
            <a:fillRect/>
          </a:stretch>
        </p:blipFill>
        <p:spPr>
          <a:xfrm>
            <a:off x="0" y="1397810"/>
            <a:ext cx="12192000" cy="4062380"/>
          </a:xfrm>
          <a:prstGeom prst="rect">
            <a:avLst/>
          </a:prstGeom>
        </p:spPr>
      </p:pic>
    </p:spTree>
    <p:extLst>
      <p:ext uri="{BB962C8B-B14F-4D97-AF65-F5344CB8AC3E}">
        <p14:creationId xmlns:p14="http://schemas.microsoft.com/office/powerpoint/2010/main" val="3242064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7BD0-60D3-459F-8ECD-918D1EBDCC93}"/>
              </a:ext>
            </a:extLst>
          </p:cNvPr>
          <p:cNvSpPr>
            <a:spLocks noGrp="1"/>
          </p:cNvSpPr>
          <p:nvPr>
            <p:ph type="title"/>
          </p:nvPr>
        </p:nvSpPr>
        <p:spPr/>
        <p:txBody>
          <a:bodyPr/>
          <a:lstStyle/>
          <a:p>
            <a:r>
              <a:rPr lang="en-US" dirty="0"/>
              <a:t>Astrocytes</a:t>
            </a:r>
          </a:p>
        </p:txBody>
      </p:sp>
      <p:sp>
        <p:nvSpPr>
          <p:cNvPr id="3" name="Content Placeholder 2">
            <a:extLst>
              <a:ext uri="{FF2B5EF4-FFF2-40B4-BE49-F238E27FC236}">
                <a16:creationId xmlns:a16="http://schemas.microsoft.com/office/drawing/2014/main" id="{38A2F832-007B-412F-A51B-7BF35858EE8C}"/>
              </a:ext>
            </a:extLst>
          </p:cNvPr>
          <p:cNvSpPr>
            <a:spLocks noGrp="1"/>
          </p:cNvSpPr>
          <p:nvPr>
            <p:ph idx="1"/>
          </p:nvPr>
        </p:nvSpPr>
        <p:spPr>
          <a:xfrm>
            <a:off x="685801" y="2813782"/>
            <a:ext cx="10131425" cy="3649133"/>
          </a:xfrm>
        </p:spPr>
        <p:txBody>
          <a:bodyPr/>
          <a:lstStyle/>
          <a:p>
            <a:r>
              <a:rPr lang="en-US" dirty="0"/>
              <a:t>Astrocytes are a population of cells with distinctive morphological and functional characteristics that differ within specific areas of the brain. </a:t>
            </a:r>
          </a:p>
          <a:p>
            <a:r>
              <a:rPr lang="en-US" dirty="0"/>
              <a:t>They have a regulatory role in brain functions and play several other important roles in the central nervous system.</a:t>
            </a:r>
          </a:p>
          <a:p>
            <a:r>
              <a:rPr lang="en-US" dirty="0"/>
              <a:t>Astrocytes can sense neuronal transmissions and respond with releasing gliotransmitters and thus “listen and respond” to the synapses and locally regulate neural information processing which leads to propose the concept of "tripartite synapse“.</a:t>
            </a:r>
          </a:p>
        </p:txBody>
      </p:sp>
      <p:pic>
        <p:nvPicPr>
          <p:cNvPr id="5" name="Picture 4">
            <a:extLst>
              <a:ext uri="{FF2B5EF4-FFF2-40B4-BE49-F238E27FC236}">
                <a16:creationId xmlns:a16="http://schemas.microsoft.com/office/drawing/2014/main" id="{6B5991D1-AC10-46D6-8B93-EAA5A1A74154}"/>
              </a:ext>
            </a:extLst>
          </p:cNvPr>
          <p:cNvPicPr>
            <a:picLocks noChangeAspect="1"/>
          </p:cNvPicPr>
          <p:nvPr/>
        </p:nvPicPr>
        <p:blipFill>
          <a:blip r:embed="rId2"/>
          <a:stretch>
            <a:fillRect/>
          </a:stretch>
        </p:blipFill>
        <p:spPr>
          <a:xfrm>
            <a:off x="7397540" y="128699"/>
            <a:ext cx="4596828" cy="3376683"/>
          </a:xfrm>
          <a:prstGeom prst="rect">
            <a:avLst/>
          </a:prstGeom>
        </p:spPr>
      </p:pic>
    </p:spTree>
    <p:extLst>
      <p:ext uri="{BB962C8B-B14F-4D97-AF65-F5344CB8AC3E}">
        <p14:creationId xmlns:p14="http://schemas.microsoft.com/office/powerpoint/2010/main" val="307432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BC88-8EA7-44A4-95CA-2D65E1697790}"/>
              </a:ext>
            </a:extLst>
          </p:cNvPr>
          <p:cNvSpPr>
            <a:spLocks noGrp="1"/>
          </p:cNvSpPr>
          <p:nvPr>
            <p:ph type="title"/>
          </p:nvPr>
        </p:nvSpPr>
        <p:spPr/>
        <p:txBody>
          <a:bodyPr/>
          <a:lstStyle/>
          <a:p>
            <a:r>
              <a:rPr lang="en-US" dirty="0"/>
              <a:t>Astrocytes</a:t>
            </a:r>
          </a:p>
        </p:txBody>
      </p:sp>
      <p:sp>
        <p:nvSpPr>
          <p:cNvPr id="3" name="Content Placeholder 2">
            <a:extLst>
              <a:ext uri="{FF2B5EF4-FFF2-40B4-BE49-F238E27FC236}">
                <a16:creationId xmlns:a16="http://schemas.microsoft.com/office/drawing/2014/main" id="{BE369C44-ED94-4C3E-8613-CD1FA1BA303E}"/>
              </a:ext>
            </a:extLst>
          </p:cNvPr>
          <p:cNvSpPr>
            <a:spLocks noGrp="1"/>
          </p:cNvSpPr>
          <p:nvPr>
            <p:ph idx="1"/>
          </p:nvPr>
        </p:nvSpPr>
        <p:spPr/>
        <p:txBody>
          <a:bodyPr/>
          <a:lstStyle/>
          <a:p>
            <a:r>
              <a:rPr lang="en-US" dirty="0"/>
              <a:t>Synchronization processes have the crucial importance for brain functions. </a:t>
            </a:r>
          </a:p>
          <a:p>
            <a:r>
              <a:rPr lang="en-US" dirty="0"/>
              <a:t>Well-coordinated synchrony within and between neuronal populations appears  to be an important mechanism for neuronal signaling and information processing . </a:t>
            </a:r>
          </a:p>
          <a:p>
            <a:r>
              <a:rPr lang="en-US" dirty="0"/>
              <a:t>On the other hand, epilepsy and Parkinson have been historically seen as the functional brain disorders that have associated with excessive synchronization of large neuronal cortical populations leading to a hyper-synchronous state. </a:t>
            </a:r>
          </a:p>
        </p:txBody>
      </p:sp>
    </p:spTree>
    <p:extLst>
      <p:ext uri="{BB962C8B-B14F-4D97-AF65-F5344CB8AC3E}">
        <p14:creationId xmlns:p14="http://schemas.microsoft.com/office/powerpoint/2010/main" val="310692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25C7-A4E3-4E8A-A4BE-F3DE141EF0E6}"/>
              </a:ext>
            </a:extLst>
          </p:cNvPr>
          <p:cNvSpPr>
            <a:spLocks noGrp="1"/>
          </p:cNvSpPr>
          <p:nvPr>
            <p:ph type="title"/>
          </p:nvPr>
        </p:nvSpPr>
        <p:spPr/>
        <p:txBody>
          <a:bodyPr/>
          <a:lstStyle/>
          <a:p>
            <a:r>
              <a:rPr lang="en-US" dirty="0"/>
              <a:t>Astrocytes</a:t>
            </a:r>
          </a:p>
        </p:txBody>
      </p:sp>
      <p:sp>
        <p:nvSpPr>
          <p:cNvPr id="3" name="Content Placeholder 2">
            <a:extLst>
              <a:ext uri="{FF2B5EF4-FFF2-40B4-BE49-F238E27FC236}">
                <a16:creationId xmlns:a16="http://schemas.microsoft.com/office/drawing/2014/main" id="{E53CF465-41C6-49AD-A4A3-FEEFA9D5D6D8}"/>
              </a:ext>
            </a:extLst>
          </p:cNvPr>
          <p:cNvSpPr>
            <a:spLocks noGrp="1"/>
          </p:cNvSpPr>
          <p:nvPr>
            <p:ph idx="1"/>
          </p:nvPr>
        </p:nvSpPr>
        <p:spPr/>
        <p:txBody>
          <a:bodyPr>
            <a:normAutofit/>
          </a:bodyPr>
          <a:lstStyle/>
          <a:p>
            <a:r>
              <a:rPr lang="en-US" dirty="0"/>
              <a:t>Astrocytes cannot generate action potentials, i.e., the astrocytes are non-excitable electrically but, they can be considered as an active processing element, which communicate closely with neurons.</a:t>
            </a:r>
          </a:p>
          <a:p>
            <a:r>
              <a:rPr lang="en-US" dirty="0"/>
              <a:t>Recent studies have demonstrated that astrocyte is capable of changing the threshold value of transition from synchronous to asynchronous behavior among neurons.</a:t>
            </a:r>
          </a:p>
          <a:p>
            <a:r>
              <a:rPr lang="en-US" dirty="0"/>
              <a:t>Astrocytes respond to the neurotransmitter release in the synaptic cleft through IP3 production. Subsequently, elevation of IP3 concentration induces the release of calcium from endoplasmic reticulum (ER), and then more calcium is released depending on the IP3 induced calcium elevation.</a:t>
            </a:r>
          </a:p>
          <a:p>
            <a:r>
              <a:rPr lang="en-US" dirty="0"/>
              <a:t>The elevation of calcium above a certain threshold triggers the release of glial transmitters, which, in turn, will influence the dynamics of the neurons.</a:t>
            </a:r>
          </a:p>
        </p:txBody>
      </p:sp>
      <p:pic>
        <p:nvPicPr>
          <p:cNvPr id="9" name="Picture 8">
            <a:extLst>
              <a:ext uri="{FF2B5EF4-FFF2-40B4-BE49-F238E27FC236}">
                <a16:creationId xmlns:a16="http://schemas.microsoft.com/office/drawing/2014/main" id="{4BAEB501-F3FB-448C-9B49-1CDAC36F96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939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BF1B-3A0E-4054-8F23-56359446FF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8AFB60-1A6B-43F7-9BD7-125E7D3944C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861D17-8AE5-4D63-A04A-71B7C70183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78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A706-DDBD-426D-99F2-444BB2595059}"/>
              </a:ext>
            </a:extLst>
          </p:cNvPr>
          <p:cNvSpPr>
            <a:spLocks noGrp="1"/>
          </p:cNvSpPr>
          <p:nvPr>
            <p:ph type="title"/>
          </p:nvPr>
        </p:nvSpPr>
        <p:spPr/>
        <p:txBody>
          <a:bodyPr/>
          <a:lstStyle/>
          <a:p>
            <a:r>
              <a:rPr lang="en-US" dirty="0"/>
              <a:t>Li-</a:t>
            </a:r>
            <a:r>
              <a:rPr lang="en-US" dirty="0" err="1"/>
              <a:t>rinzel</a:t>
            </a:r>
            <a:r>
              <a:rPr lang="en-US" dirty="0"/>
              <a:t> astrocyte model</a:t>
            </a:r>
          </a:p>
        </p:txBody>
      </p:sp>
      <p:sp>
        <p:nvSpPr>
          <p:cNvPr id="3" name="Content Placeholder 2">
            <a:extLst>
              <a:ext uri="{FF2B5EF4-FFF2-40B4-BE49-F238E27FC236}">
                <a16:creationId xmlns:a16="http://schemas.microsoft.com/office/drawing/2014/main" id="{E0E00480-AED7-4F1D-9D53-D93E51BE555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2DA9A74-0112-4124-9A61-E18380B273DC}"/>
              </a:ext>
            </a:extLst>
          </p:cNvPr>
          <p:cNvPicPr>
            <a:picLocks noChangeAspect="1"/>
          </p:cNvPicPr>
          <p:nvPr/>
        </p:nvPicPr>
        <p:blipFill>
          <a:blip r:embed="rId2"/>
          <a:stretch>
            <a:fillRect/>
          </a:stretch>
        </p:blipFill>
        <p:spPr>
          <a:xfrm>
            <a:off x="83838" y="3109273"/>
            <a:ext cx="6166265" cy="2025098"/>
          </a:xfrm>
          <a:prstGeom prst="rect">
            <a:avLst/>
          </a:prstGeom>
        </p:spPr>
      </p:pic>
      <p:pic>
        <p:nvPicPr>
          <p:cNvPr id="7" name="Picture 6">
            <a:extLst>
              <a:ext uri="{FF2B5EF4-FFF2-40B4-BE49-F238E27FC236}">
                <a16:creationId xmlns:a16="http://schemas.microsoft.com/office/drawing/2014/main" id="{0805BAD2-3CD6-4254-99CB-ADE33A3E74EB}"/>
              </a:ext>
            </a:extLst>
          </p:cNvPr>
          <p:cNvPicPr>
            <a:picLocks noChangeAspect="1"/>
          </p:cNvPicPr>
          <p:nvPr/>
        </p:nvPicPr>
        <p:blipFill>
          <a:blip r:embed="rId3"/>
          <a:stretch>
            <a:fillRect/>
          </a:stretch>
        </p:blipFill>
        <p:spPr>
          <a:xfrm>
            <a:off x="6310775" y="1502259"/>
            <a:ext cx="5952835" cy="5000381"/>
          </a:xfrm>
          <a:prstGeom prst="rect">
            <a:avLst/>
          </a:prstGeom>
        </p:spPr>
      </p:pic>
    </p:spTree>
    <p:extLst>
      <p:ext uri="{BB962C8B-B14F-4D97-AF65-F5344CB8AC3E}">
        <p14:creationId xmlns:p14="http://schemas.microsoft.com/office/powerpoint/2010/main" val="4117722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F87D-4E67-488A-A3D9-A7CAC3CF4AD6}"/>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1519A6CF-D9D6-49F7-998F-0F777C163745}"/>
              </a:ext>
            </a:extLst>
          </p:cNvPr>
          <p:cNvSpPr>
            <a:spLocks noGrp="1"/>
          </p:cNvSpPr>
          <p:nvPr>
            <p:ph idx="1"/>
          </p:nvPr>
        </p:nvSpPr>
        <p:spPr/>
        <p:txBody>
          <a:bodyPr/>
          <a:lstStyle/>
          <a:p>
            <a:r>
              <a:rPr lang="en-US" dirty="0"/>
              <a:t>Many spiking neural network frameworks exist, each with a unique set of use cases.</a:t>
            </a:r>
            <a:endParaRPr lang="fa-IR" dirty="0"/>
          </a:p>
          <a:p>
            <a:r>
              <a:rPr lang="en-US" dirty="0"/>
              <a:t>Some focus on the biologically realistic simulation of neurons, while others on high-level spiking network functionality. </a:t>
            </a:r>
            <a:endParaRPr lang="fa-IR" dirty="0"/>
          </a:p>
          <a:p>
            <a:r>
              <a:rPr lang="en-US" dirty="0"/>
              <a:t>To build a network to run even the simplest machine learning experiment, one will face multiple difficult design choices: Which biological properties should the neurons and the network have? e.g., how many GABAergic neurons or NMDA/AMPA receptors should be used, or what form of synaptic dynamics?</a:t>
            </a:r>
            <a:endParaRPr lang="fa-IR" dirty="0"/>
          </a:p>
          <a:p>
            <a:r>
              <a:rPr lang="en-US" dirty="0"/>
              <a:t>Several prominent SNN simulation packages are compared in next Table</a:t>
            </a:r>
          </a:p>
        </p:txBody>
      </p:sp>
    </p:spTree>
    <p:extLst>
      <p:ext uri="{BB962C8B-B14F-4D97-AF65-F5344CB8AC3E}">
        <p14:creationId xmlns:p14="http://schemas.microsoft.com/office/powerpoint/2010/main" val="2798329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D523-B98D-4887-882F-B7F32743AEB9}"/>
              </a:ext>
            </a:extLst>
          </p:cNvPr>
          <p:cNvSpPr>
            <a:spLocks noGrp="1"/>
          </p:cNvSpPr>
          <p:nvPr>
            <p:ph type="title"/>
          </p:nvPr>
        </p:nvSpPr>
        <p:spPr/>
        <p:txBody>
          <a:bodyPr/>
          <a:lstStyle/>
          <a:p>
            <a:r>
              <a:rPr lang="en-US" dirty="0"/>
              <a:t>Astrocyte stimulation as a new technique to desynchronize two coupled neurons</a:t>
            </a:r>
          </a:p>
        </p:txBody>
      </p:sp>
      <p:sp>
        <p:nvSpPr>
          <p:cNvPr id="3" name="Content Placeholder 2">
            <a:extLst>
              <a:ext uri="{FF2B5EF4-FFF2-40B4-BE49-F238E27FC236}">
                <a16:creationId xmlns:a16="http://schemas.microsoft.com/office/drawing/2014/main" id="{62E29015-742A-473E-81DB-AEBBA52ED4BF}"/>
              </a:ext>
            </a:extLst>
          </p:cNvPr>
          <p:cNvSpPr>
            <a:spLocks noGrp="1"/>
          </p:cNvSpPr>
          <p:nvPr>
            <p:ph idx="1"/>
          </p:nvPr>
        </p:nvSpPr>
        <p:spPr/>
        <p:txBody>
          <a:bodyPr>
            <a:normAutofit/>
          </a:bodyPr>
          <a:lstStyle/>
          <a:p>
            <a:r>
              <a:rPr lang="en-US" dirty="0"/>
              <a:t>Astrocyte has a key role in controlling synchronization level through intermediacy in synaptic transmissions. </a:t>
            </a:r>
          </a:p>
          <a:p>
            <a:r>
              <a:rPr lang="en-US" dirty="0"/>
              <a:t>In order to synchronize neural firing, we increase the interaction between neurons by increasing the coupling coefficient ( according to the first panel of Fig.2).</a:t>
            </a:r>
          </a:p>
          <a:p>
            <a:r>
              <a:rPr lang="en-US" dirty="0"/>
              <a:t>As shown in the second panel of Fig, with increasing at t=1500ms from 0 to 0.0001, two neurons become synchronized. </a:t>
            </a:r>
          </a:p>
          <a:p>
            <a:r>
              <a:rPr lang="en-US" dirty="0"/>
              <a:t>In this case, we have considered open loop system in Fig.1 which means that astrocyte has no interaction with neurons ( landa1=landa2=0). </a:t>
            </a:r>
          </a:p>
          <a:p>
            <a:r>
              <a:rPr lang="en-US" dirty="0"/>
              <a:t>In the third panel of the Fig.2, we show LFP as the sum of the membrane voltage of the neurons [18]. When two neurons are synchronized, increasing in the amplitude of the LFP can be observed</a:t>
            </a:r>
          </a:p>
        </p:txBody>
      </p:sp>
      <p:pic>
        <p:nvPicPr>
          <p:cNvPr id="5" name="Picture 4">
            <a:extLst>
              <a:ext uri="{FF2B5EF4-FFF2-40B4-BE49-F238E27FC236}">
                <a16:creationId xmlns:a16="http://schemas.microsoft.com/office/drawing/2014/main" id="{5D59373F-D80F-421B-9294-4E854BD9DDEA}"/>
              </a:ext>
            </a:extLst>
          </p:cNvPr>
          <p:cNvPicPr>
            <a:picLocks noChangeAspect="1"/>
          </p:cNvPicPr>
          <p:nvPr/>
        </p:nvPicPr>
        <p:blipFill>
          <a:blip r:embed="rId2"/>
          <a:stretch>
            <a:fillRect/>
          </a:stretch>
        </p:blipFill>
        <p:spPr>
          <a:xfrm>
            <a:off x="262636" y="1207779"/>
            <a:ext cx="5635459" cy="4139627"/>
          </a:xfrm>
          <a:prstGeom prst="rect">
            <a:avLst/>
          </a:prstGeom>
        </p:spPr>
      </p:pic>
      <p:pic>
        <p:nvPicPr>
          <p:cNvPr id="7" name="Picture 6">
            <a:extLst>
              <a:ext uri="{FF2B5EF4-FFF2-40B4-BE49-F238E27FC236}">
                <a16:creationId xmlns:a16="http://schemas.microsoft.com/office/drawing/2014/main" id="{577EC808-52BC-4D08-A136-21FE3AFD59FD}"/>
              </a:ext>
            </a:extLst>
          </p:cNvPr>
          <p:cNvPicPr>
            <a:picLocks noChangeAspect="1"/>
          </p:cNvPicPr>
          <p:nvPr/>
        </p:nvPicPr>
        <p:blipFill>
          <a:blip r:embed="rId3"/>
          <a:stretch>
            <a:fillRect/>
          </a:stretch>
        </p:blipFill>
        <p:spPr>
          <a:xfrm>
            <a:off x="5961002" y="1207779"/>
            <a:ext cx="5802406" cy="4139627"/>
          </a:xfrm>
          <a:prstGeom prst="rect">
            <a:avLst/>
          </a:prstGeom>
        </p:spPr>
      </p:pic>
    </p:spTree>
    <p:extLst>
      <p:ext uri="{BB962C8B-B14F-4D97-AF65-F5344CB8AC3E}">
        <p14:creationId xmlns:p14="http://schemas.microsoft.com/office/powerpoint/2010/main" val="418542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A4EC-294D-469E-83E1-D26208D99C95}"/>
              </a:ext>
            </a:extLst>
          </p:cNvPr>
          <p:cNvSpPr>
            <a:spLocks noGrp="1"/>
          </p:cNvSpPr>
          <p:nvPr>
            <p:ph type="title"/>
          </p:nvPr>
        </p:nvSpPr>
        <p:spPr/>
        <p:txBody>
          <a:bodyPr/>
          <a:lstStyle/>
          <a:p>
            <a:r>
              <a:rPr lang="en-US" dirty="0"/>
              <a:t>Astrocyte effect</a:t>
            </a:r>
          </a:p>
        </p:txBody>
      </p:sp>
      <p:sp>
        <p:nvSpPr>
          <p:cNvPr id="3" name="Content Placeholder 2">
            <a:extLst>
              <a:ext uri="{FF2B5EF4-FFF2-40B4-BE49-F238E27FC236}">
                <a16:creationId xmlns:a16="http://schemas.microsoft.com/office/drawing/2014/main" id="{0B8E56FE-D2FA-4412-85A6-E541EF091F8F}"/>
              </a:ext>
            </a:extLst>
          </p:cNvPr>
          <p:cNvSpPr>
            <a:spLocks noGrp="1"/>
          </p:cNvSpPr>
          <p:nvPr>
            <p:ph idx="1"/>
          </p:nvPr>
        </p:nvSpPr>
        <p:spPr/>
        <p:txBody>
          <a:bodyPr/>
          <a:lstStyle/>
          <a:p>
            <a:r>
              <a:rPr lang="en-US" dirty="0"/>
              <a:t>The effect of astrocyte in tripartite synapse. When astrocyte has active interaction with neurons (t&gt;6500ms), it can provide appropriate feedback signal to shift firing of neurons from a synchronized state to the asynchronous state. The amplitude of LFP is also reduced, when astrocyte begins its interaction with neurons.</a:t>
            </a:r>
          </a:p>
          <a:p>
            <a:r>
              <a:rPr lang="en-US" dirty="0"/>
              <a:t>The effect of weak astrocyte in tripartite synapse. When astrocyte has weak interaction with neurons , the normal activity cannot be reoccurred. </a:t>
            </a:r>
          </a:p>
        </p:txBody>
      </p:sp>
      <p:pic>
        <p:nvPicPr>
          <p:cNvPr id="9" name="Picture 8">
            <a:extLst>
              <a:ext uri="{FF2B5EF4-FFF2-40B4-BE49-F238E27FC236}">
                <a16:creationId xmlns:a16="http://schemas.microsoft.com/office/drawing/2014/main" id="{A458C5B8-964E-4A8B-A7C4-42CBF5C9140D}"/>
              </a:ext>
            </a:extLst>
          </p:cNvPr>
          <p:cNvPicPr>
            <a:picLocks noChangeAspect="1"/>
          </p:cNvPicPr>
          <p:nvPr/>
        </p:nvPicPr>
        <p:blipFill>
          <a:blip r:embed="rId2"/>
          <a:stretch>
            <a:fillRect/>
          </a:stretch>
        </p:blipFill>
        <p:spPr>
          <a:xfrm>
            <a:off x="3149737" y="609600"/>
            <a:ext cx="5818252" cy="4740798"/>
          </a:xfrm>
          <a:prstGeom prst="rect">
            <a:avLst/>
          </a:prstGeom>
        </p:spPr>
      </p:pic>
      <p:pic>
        <p:nvPicPr>
          <p:cNvPr id="10" name="Picture 9">
            <a:extLst>
              <a:ext uri="{FF2B5EF4-FFF2-40B4-BE49-F238E27FC236}">
                <a16:creationId xmlns:a16="http://schemas.microsoft.com/office/drawing/2014/main" id="{A840618C-7853-4BBC-BB9C-E5DCCB87C64F}"/>
              </a:ext>
            </a:extLst>
          </p:cNvPr>
          <p:cNvPicPr>
            <a:picLocks noChangeAspect="1"/>
          </p:cNvPicPr>
          <p:nvPr/>
        </p:nvPicPr>
        <p:blipFill>
          <a:blip r:embed="rId3"/>
          <a:stretch>
            <a:fillRect/>
          </a:stretch>
        </p:blipFill>
        <p:spPr>
          <a:xfrm>
            <a:off x="6429779" y="1066800"/>
            <a:ext cx="5076420" cy="4105006"/>
          </a:xfrm>
          <a:prstGeom prst="rect">
            <a:avLst/>
          </a:prstGeom>
        </p:spPr>
      </p:pic>
      <p:pic>
        <p:nvPicPr>
          <p:cNvPr id="11" name="Picture 10">
            <a:extLst>
              <a:ext uri="{FF2B5EF4-FFF2-40B4-BE49-F238E27FC236}">
                <a16:creationId xmlns:a16="http://schemas.microsoft.com/office/drawing/2014/main" id="{137F2598-CC42-4336-AC8E-CA2C0637F591}"/>
              </a:ext>
            </a:extLst>
          </p:cNvPr>
          <p:cNvPicPr>
            <a:picLocks noChangeAspect="1"/>
          </p:cNvPicPr>
          <p:nvPr/>
        </p:nvPicPr>
        <p:blipFill>
          <a:blip r:embed="rId4"/>
          <a:stretch>
            <a:fillRect/>
          </a:stretch>
        </p:blipFill>
        <p:spPr>
          <a:xfrm>
            <a:off x="730037" y="1066800"/>
            <a:ext cx="5818252" cy="4105006"/>
          </a:xfrm>
          <a:prstGeom prst="rect">
            <a:avLst/>
          </a:prstGeom>
        </p:spPr>
      </p:pic>
    </p:spTree>
    <p:extLst>
      <p:ext uri="{BB962C8B-B14F-4D97-AF65-F5344CB8AC3E}">
        <p14:creationId xmlns:p14="http://schemas.microsoft.com/office/powerpoint/2010/main" val="36189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8635-2921-4DD6-A4E4-F4435021FB50}"/>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F3AF9371-296D-4F8F-8258-F818118FB6D6}"/>
              </a:ext>
            </a:extLst>
          </p:cNvPr>
          <p:cNvSpPr>
            <a:spLocks noGrp="1"/>
          </p:cNvSpPr>
          <p:nvPr>
            <p:ph idx="1"/>
          </p:nvPr>
        </p:nvSpPr>
        <p:spPr/>
        <p:txBody>
          <a:bodyPr/>
          <a:lstStyle/>
          <a:p>
            <a:r>
              <a:rPr lang="en-US" dirty="0"/>
              <a:t>we designed the tripartite synapses</a:t>
            </a:r>
            <a:r>
              <a:rPr lang="fa-IR" dirty="0"/>
              <a:t> </a:t>
            </a:r>
            <a:r>
              <a:rPr lang="en-US" dirty="0"/>
              <a:t>network, which astrocytes dominate the synaptic spaces. </a:t>
            </a:r>
            <a:endParaRPr lang="fa-IR" dirty="0"/>
          </a:p>
          <a:p>
            <a:r>
              <a:rPr lang="en-US" dirty="0"/>
              <a:t>Then, the network has been trained on MNIST dataset. </a:t>
            </a:r>
          </a:p>
          <a:p>
            <a:r>
              <a:rPr lang="en-US" dirty="0"/>
              <a:t>We attempted to build computational and biologically inspired neuronal population model of a large-scale, sparsely connected tripartite synapses population, which consists of 2500 excitatory pyramidal neurons (PY), 2500 inhibitory interneurons (IN) and 2500 astrocyte (means that 2500 tripartite synapses) with millions of excitatory and inhibitory synapses and gap junctions.</a:t>
            </a:r>
          </a:p>
          <a:p>
            <a:r>
              <a:rPr lang="en-US" dirty="0"/>
              <a:t>The tripartite synapses network has trained on the MNIST dataset based on the spike-based learning by updating the values of the GABA and AMPA synaptic strength in an unsupervised fashion using spike time-dependent plasticity (STDP).</a:t>
            </a:r>
          </a:p>
        </p:txBody>
      </p:sp>
    </p:spTree>
    <p:extLst>
      <p:ext uri="{BB962C8B-B14F-4D97-AF65-F5344CB8AC3E}">
        <p14:creationId xmlns:p14="http://schemas.microsoft.com/office/powerpoint/2010/main" val="34531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8DCC-71B3-4A08-92EB-73982C97B682}"/>
              </a:ext>
            </a:extLst>
          </p:cNvPr>
          <p:cNvSpPr>
            <a:spLocks noGrp="1"/>
          </p:cNvSpPr>
          <p:nvPr>
            <p:ph type="title"/>
          </p:nvPr>
        </p:nvSpPr>
        <p:spPr/>
        <p:txBody>
          <a:bodyPr/>
          <a:lstStyle/>
          <a:p>
            <a:r>
              <a:rPr lang="en-US" dirty="0"/>
              <a:t>Astrocyte effect on classification</a:t>
            </a:r>
          </a:p>
        </p:txBody>
      </p:sp>
      <p:sp>
        <p:nvSpPr>
          <p:cNvPr id="3" name="Content Placeholder 2">
            <a:extLst>
              <a:ext uri="{FF2B5EF4-FFF2-40B4-BE49-F238E27FC236}">
                <a16:creationId xmlns:a16="http://schemas.microsoft.com/office/drawing/2014/main" id="{61D05748-345B-4027-95D5-EFFC3F0454B5}"/>
              </a:ext>
            </a:extLst>
          </p:cNvPr>
          <p:cNvSpPr>
            <a:spLocks noGrp="1"/>
          </p:cNvSpPr>
          <p:nvPr>
            <p:ph idx="1"/>
          </p:nvPr>
        </p:nvSpPr>
        <p:spPr/>
        <p:txBody>
          <a:bodyPr>
            <a:normAutofit/>
          </a:bodyPr>
          <a:lstStyle/>
          <a:p>
            <a:r>
              <a:rPr lang="en-US" dirty="0"/>
              <a:t>Appropriate neuron–astrocyte interaction enables astrocyte to compensate the abnormal increase of excitation level within the neuronal population and can be effectively protected neurons from hyper-synchronous oscillation.</a:t>
            </a:r>
          </a:p>
          <a:p>
            <a:r>
              <a:rPr lang="en-US" dirty="0"/>
              <a:t>Subsequently, defects in astrocyte function disrupt the interaction of neuron with astrocyte, which in turn causes imbalance in synaptic transitions and subsequently an increasing level of excitation in neuronal population. </a:t>
            </a:r>
          </a:p>
          <a:p>
            <a:r>
              <a:rPr lang="en-US" dirty="0"/>
              <a:t>Change in the effects of astrocyte on synaptic activity or the so-called impairing astrocyte greatly diminishes the accuracy of pattern recognition of the impaired tripartite synapses. (The rate of correct recognition decreased from 95% to 79.06%.) </a:t>
            </a:r>
          </a:p>
        </p:txBody>
      </p:sp>
    </p:spTree>
    <p:extLst>
      <p:ext uri="{BB962C8B-B14F-4D97-AF65-F5344CB8AC3E}">
        <p14:creationId xmlns:p14="http://schemas.microsoft.com/office/powerpoint/2010/main" val="36544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C050-22D8-4044-8B14-3A3AE7D0A214}"/>
              </a:ext>
            </a:extLst>
          </p:cNvPr>
          <p:cNvSpPr>
            <a:spLocks noGrp="1"/>
          </p:cNvSpPr>
          <p:nvPr>
            <p:ph type="title"/>
          </p:nvPr>
        </p:nvSpPr>
        <p:spPr/>
        <p:txBody>
          <a:bodyPr/>
          <a:lstStyle/>
          <a:p>
            <a:r>
              <a:rPr lang="en-US" dirty="0"/>
              <a:t>Training and classification accuracy of tripartite synapses network</a:t>
            </a:r>
          </a:p>
        </p:txBody>
      </p:sp>
      <p:sp>
        <p:nvSpPr>
          <p:cNvPr id="3" name="Content Placeholder 2">
            <a:extLst>
              <a:ext uri="{FF2B5EF4-FFF2-40B4-BE49-F238E27FC236}">
                <a16:creationId xmlns:a16="http://schemas.microsoft.com/office/drawing/2014/main" id="{5F50D983-8BA8-4373-81EF-B9E0275E7800}"/>
              </a:ext>
            </a:extLst>
          </p:cNvPr>
          <p:cNvSpPr>
            <a:spLocks noGrp="1"/>
          </p:cNvSpPr>
          <p:nvPr>
            <p:ph idx="1"/>
          </p:nvPr>
        </p:nvSpPr>
        <p:spPr>
          <a:xfrm>
            <a:off x="685802" y="2142067"/>
            <a:ext cx="6295708" cy="3649133"/>
          </a:xfrm>
        </p:spPr>
        <p:txBody>
          <a:bodyPr>
            <a:normAutofit lnSpcReduction="10000"/>
          </a:bodyPr>
          <a:lstStyle/>
          <a:p>
            <a:r>
              <a:rPr lang="en-US" dirty="0"/>
              <a:t>Prolate spheroidal wave functions (PSWFs) are the bandlimited energy concentrated signals, which were first studied by Slepian.</a:t>
            </a:r>
          </a:p>
          <a:p>
            <a:r>
              <a:rPr lang="en-US" dirty="0"/>
              <a:t>These functions have been considered as a particular type of spheroidal wave function.</a:t>
            </a:r>
          </a:p>
          <a:p>
            <a:r>
              <a:rPr lang="en-US" dirty="0"/>
              <a:t>PSWFs direct us to find the maximum energy of the signal in a fixed time interval and bandlimited frequency, which is a powerful tool in the information theory and engineering applications.</a:t>
            </a:r>
          </a:p>
          <a:p>
            <a:r>
              <a:rPr lang="en-US" dirty="0"/>
              <a:t>Prolate spheroidal wave sequence consists of sine signals with different amplitude, frequency and phase. Ten sequences of PSWF are shown in Fig. </a:t>
            </a:r>
          </a:p>
        </p:txBody>
      </p:sp>
      <p:pic>
        <p:nvPicPr>
          <p:cNvPr id="5" name="Picture 4">
            <a:extLst>
              <a:ext uri="{FF2B5EF4-FFF2-40B4-BE49-F238E27FC236}">
                <a16:creationId xmlns:a16="http://schemas.microsoft.com/office/drawing/2014/main" id="{83EE8409-F549-4109-B067-C1568FE7E859}"/>
              </a:ext>
            </a:extLst>
          </p:cNvPr>
          <p:cNvPicPr>
            <a:picLocks noChangeAspect="1"/>
          </p:cNvPicPr>
          <p:nvPr/>
        </p:nvPicPr>
        <p:blipFill>
          <a:blip r:embed="rId2"/>
          <a:stretch>
            <a:fillRect/>
          </a:stretch>
        </p:blipFill>
        <p:spPr>
          <a:xfrm>
            <a:off x="7044298" y="2142067"/>
            <a:ext cx="5061914" cy="3092521"/>
          </a:xfrm>
          <a:prstGeom prst="rect">
            <a:avLst/>
          </a:prstGeom>
        </p:spPr>
      </p:pic>
    </p:spTree>
    <p:extLst>
      <p:ext uri="{BB962C8B-B14F-4D97-AF65-F5344CB8AC3E}">
        <p14:creationId xmlns:p14="http://schemas.microsoft.com/office/powerpoint/2010/main" val="2549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F6A9F-625F-44C7-8400-E3E99C7533D5}"/>
              </a:ext>
            </a:extLst>
          </p:cNvPr>
          <p:cNvSpPr>
            <a:spLocks noGrp="1"/>
          </p:cNvSpPr>
          <p:nvPr>
            <p:ph type="title"/>
          </p:nvPr>
        </p:nvSpPr>
        <p:spPr/>
        <p:txBody>
          <a:bodyPr/>
          <a:lstStyle/>
          <a:p>
            <a:r>
              <a:rPr lang="en-US" dirty="0"/>
              <a:t>Training and classification accuracy of tripartite synapses network</a:t>
            </a:r>
          </a:p>
        </p:txBody>
      </p:sp>
      <p:sp>
        <p:nvSpPr>
          <p:cNvPr id="3" name="Content Placeholder 2">
            <a:extLst>
              <a:ext uri="{FF2B5EF4-FFF2-40B4-BE49-F238E27FC236}">
                <a16:creationId xmlns:a16="http://schemas.microsoft.com/office/drawing/2014/main" id="{E98DB0E4-6C54-4572-BB8C-3FA99B886E3E}"/>
              </a:ext>
            </a:extLst>
          </p:cNvPr>
          <p:cNvSpPr>
            <a:spLocks noGrp="1"/>
          </p:cNvSpPr>
          <p:nvPr>
            <p:ph idx="1"/>
          </p:nvPr>
        </p:nvSpPr>
        <p:spPr>
          <a:xfrm>
            <a:off x="685801" y="4402988"/>
            <a:ext cx="10131425" cy="2106153"/>
          </a:xfrm>
        </p:spPr>
        <p:txBody>
          <a:bodyPr>
            <a:normAutofit lnSpcReduction="10000"/>
          </a:bodyPr>
          <a:lstStyle/>
          <a:p>
            <a:r>
              <a:rPr lang="en-US" dirty="0"/>
              <a:t>As shown in Fig, in the training and testing procedure, the obtained signal from image is injected to tripartite synapses network. </a:t>
            </a:r>
          </a:p>
          <a:p>
            <a:r>
              <a:rPr lang="en-US" dirty="0"/>
              <a:t>Encoding the information of the image pixels into the frequency, phase and amplitude of the sine signals gives us a series of sine signals similar to the sequence of PSWFs. Image-to-signal conversion for each pixel translates the horizontal position into phase, vertical position into frequency and brightness into oscillations amplitude of the sine signal (Nazari et al. 2018). </a:t>
            </a:r>
          </a:p>
          <a:p>
            <a:r>
              <a:rPr lang="en-US" dirty="0"/>
              <a:t>In fact, we have transformed the image pixels into a set of sequences of PSWF.</a:t>
            </a:r>
          </a:p>
        </p:txBody>
      </p:sp>
      <p:pic>
        <p:nvPicPr>
          <p:cNvPr id="5" name="Picture 4">
            <a:extLst>
              <a:ext uri="{FF2B5EF4-FFF2-40B4-BE49-F238E27FC236}">
                <a16:creationId xmlns:a16="http://schemas.microsoft.com/office/drawing/2014/main" id="{945BE3E8-4C6D-4E44-BE3E-05429E6A821A}"/>
              </a:ext>
            </a:extLst>
          </p:cNvPr>
          <p:cNvPicPr>
            <a:picLocks noChangeAspect="1"/>
          </p:cNvPicPr>
          <p:nvPr/>
        </p:nvPicPr>
        <p:blipFill>
          <a:blip r:embed="rId2"/>
          <a:stretch>
            <a:fillRect/>
          </a:stretch>
        </p:blipFill>
        <p:spPr>
          <a:xfrm>
            <a:off x="2578521" y="1939757"/>
            <a:ext cx="6233232" cy="2463231"/>
          </a:xfrm>
          <a:prstGeom prst="rect">
            <a:avLst/>
          </a:prstGeom>
        </p:spPr>
      </p:pic>
    </p:spTree>
    <p:extLst>
      <p:ext uri="{BB962C8B-B14F-4D97-AF65-F5344CB8AC3E}">
        <p14:creationId xmlns:p14="http://schemas.microsoft.com/office/powerpoint/2010/main" val="355562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FF5-E2E6-4233-9590-78AF7F1A4B70}"/>
              </a:ext>
            </a:extLst>
          </p:cNvPr>
          <p:cNvSpPr>
            <a:spLocks noGrp="1"/>
          </p:cNvSpPr>
          <p:nvPr>
            <p:ph type="title"/>
          </p:nvPr>
        </p:nvSpPr>
        <p:spPr/>
        <p:txBody>
          <a:bodyPr/>
          <a:lstStyle/>
          <a:p>
            <a:r>
              <a:rPr lang="en-US" dirty="0"/>
              <a:t>Training and classification accuracy of tripartite synapses network</a:t>
            </a:r>
          </a:p>
        </p:txBody>
      </p:sp>
      <p:sp>
        <p:nvSpPr>
          <p:cNvPr id="3" name="Content Placeholder 2">
            <a:extLst>
              <a:ext uri="{FF2B5EF4-FFF2-40B4-BE49-F238E27FC236}">
                <a16:creationId xmlns:a16="http://schemas.microsoft.com/office/drawing/2014/main" id="{03300371-80FA-4418-AFAF-469EC673CA28}"/>
              </a:ext>
            </a:extLst>
          </p:cNvPr>
          <p:cNvSpPr>
            <a:spLocks noGrp="1"/>
          </p:cNvSpPr>
          <p:nvPr>
            <p:ph idx="1"/>
          </p:nvPr>
        </p:nvSpPr>
        <p:spPr/>
        <p:txBody>
          <a:bodyPr>
            <a:normAutofit/>
          </a:bodyPr>
          <a:lstStyle/>
          <a:p>
            <a:r>
              <a:rPr lang="en-US" dirty="0"/>
              <a:t>Informative signal of image has been applied to the network of tripartite synapses through the time-varying rate of Poisson spike trains. </a:t>
            </a:r>
          </a:p>
          <a:p>
            <a:r>
              <a:rPr lang="en-US" dirty="0"/>
              <a:t>We consider ten pyramidal neurons as classifying neurons and connect them to all neurons of tripartite synapses network. </a:t>
            </a:r>
          </a:p>
          <a:p>
            <a:r>
              <a:rPr lang="en-US" dirty="0"/>
              <a:t>Then,  tripartite synapses and classifying neurons have </a:t>
            </a:r>
            <a:r>
              <a:rPr lang="en-US" dirty="0" err="1"/>
              <a:t>beentrained</a:t>
            </a:r>
            <a:r>
              <a:rPr lang="en-US" dirty="0"/>
              <a:t> on the training set of MNIST (60,000 samples).</a:t>
            </a:r>
          </a:p>
          <a:p>
            <a:r>
              <a:rPr lang="en-US" dirty="0"/>
              <a:t>The training procedure has been repeated ten times. </a:t>
            </a:r>
          </a:p>
          <a:p>
            <a:r>
              <a:rPr lang="en-US" dirty="0"/>
              <a:t>Training of tripartite synapses network has been unsupervised except the last step, which is based on the highest firing activity to each class of digit, and one output neuron is assigned to each input pattern.</a:t>
            </a:r>
          </a:p>
        </p:txBody>
      </p:sp>
    </p:spTree>
    <p:extLst>
      <p:ext uri="{BB962C8B-B14F-4D97-AF65-F5344CB8AC3E}">
        <p14:creationId xmlns:p14="http://schemas.microsoft.com/office/powerpoint/2010/main" val="2380584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F57E-B11D-4BBB-98F1-AF69EB4394F2}"/>
              </a:ext>
            </a:extLst>
          </p:cNvPr>
          <p:cNvSpPr>
            <a:spLocks noGrp="1"/>
          </p:cNvSpPr>
          <p:nvPr>
            <p:ph type="title"/>
          </p:nvPr>
        </p:nvSpPr>
        <p:spPr/>
        <p:txBody>
          <a:bodyPr/>
          <a:lstStyle/>
          <a:p>
            <a:r>
              <a:rPr lang="en-US" dirty="0"/>
              <a:t>Performance of the impaired tripartite</a:t>
            </a:r>
            <a:br>
              <a:rPr lang="en-US" dirty="0"/>
            </a:br>
            <a:r>
              <a:rPr lang="en-US" dirty="0"/>
              <a:t>synapses network</a:t>
            </a:r>
          </a:p>
        </p:txBody>
      </p:sp>
      <p:sp>
        <p:nvSpPr>
          <p:cNvPr id="3" name="Content Placeholder 2">
            <a:extLst>
              <a:ext uri="{FF2B5EF4-FFF2-40B4-BE49-F238E27FC236}">
                <a16:creationId xmlns:a16="http://schemas.microsoft.com/office/drawing/2014/main" id="{1E5A15FC-7CFA-4249-A9FF-DF8986EB2C91}"/>
              </a:ext>
            </a:extLst>
          </p:cNvPr>
          <p:cNvSpPr>
            <a:spLocks noGrp="1"/>
          </p:cNvSpPr>
          <p:nvPr>
            <p:ph idx="1"/>
          </p:nvPr>
        </p:nvSpPr>
        <p:spPr/>
        <p:txBody>
          <a:bodyPr/>
          <a:lstStyle/>
          <a:p>
            <a:r>
              <a:rPr lang="en-US" dirty="0"/>
              <a:t>Simulation results of the accuracy of the tripartite synapses in MNIST recognition show that three different modes have been observed in the results:</a:t>
            </a:r>
          </a:p>
          <a:p>
            <a:pPr lvl="1"/>
            <a:r>
              <a:rPr lang="en-US" dirty="0"/>
              <a:t>Correct learning: The classifying neurons fire proportional to the input digits </a:t>
            </a:r>
          </a:p>
          <a:p>
            <a:pPr lvl="1"/>
            <a:r>
              <a:rPr lang="en-US" dirty="0"/>
              <a:t>Some mistakes: The classifying neurons do not correctly detect their corresponding input </a:t>
            </a:r>
          </a:p>
          <a:p>
            <a:pPr lvl="1"/>
            <a:r>
              <a:rPr lang="en-US" dirty="0"/>
              <a:t>Always firing The classifying neurons continuously fire regardless of the input pattern </a:t>
            </a:r>
          </a:p>
        </p:txBody>
      </p:sp>
    </p:spTree>
    <p:extLst>
      <p:ext uri="{BB962C8B-B14F-4D97-AF65-F5344CB8AC3E}">
        <p14:creationId xmlns:p14="http://schemas.microsoft.com/office/powerpoint/2010/main" val="428927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28FF-3251-4DF1-BAA2-5BA128A689FB}"/>
              </a:ext>
            </a:extLst>
          </p:cNvPr>
          <p:cNvSpPr>
            <a:spLocks noGrp="1"/>
          </p:cNvSpPr>
          <p:nvPr>
            <p:ph type="title"/>
          </p:nvPr>
        </p:nvSpPr>
        <p:spPr/>
        <p:txBody>
          <a:bodyPr/>
          <a:lstStyle/>
          <a:p>
            <a:r>
              <a:rPr lang="en-US" dirty="0"/>
              <a:t>Performance of the impaired tripartite</a:t>
            </a:r>
            <a:br>
              <a:rPr lang="en-US" dirty="0"/>
            </a:br>
            <a:r>
              <a:rPr lang="en-US" dirty="0"/>
              <a:t>synapses network</a:t>
            </a:r>
          </a:p>
        </p:txBody>
      </p:sp>
      <p:sp>
        <p:nvSpPr>
          <p:cNvPr id="3" name="Content Placeholder 2">
            <a:extLst>
              <a:ext uri="{FF2B5EF4-FFF2-40B4-BE49-F238E27FC236}">
                <a16:creationId xmlns:a16="http://schemas.microsoft.com/office/drawing/2014/main" id="{6D5A2D83-7469-422B-9FFE-AE859BA0BB75}"/>
              </a:ext>
            </a:extLst>
          </p:cNvPr>
          <p:cNvSpPr>
            <a:spLocks noGrp="1"/>
          </p:cNvSpPr>
          <p:nvPr>
            <p:ph idx="1"/>
          </p:nvPr>
        </p:nvSpPr>
        <p:spPr/>
        <p:txBody>
          <a:bodyPr/>
          <a:lstStyle/>
          <a:p>
            <a:r>
              <a:rPr lang="en-US" dirty="0"/>
              <a:t>a, b Spike pattern of classifying neurons by presenting digit-tests 0,1 to the input, respectively. The results are evidence of the performance accuracy of the network.</a:t>
            </a:r>
          </a:p>
        </p:txBody>
      </p:sp>
      <p:pic>
        <p:nvPicPr>
          <p:cNvPr id="5" name="Picture 4">
            <a:extLst>
              <a:ext uri="{FF2B5EF4-FFF2-40B4-BE49-F238E27FC236}">
                <a16:creationId xmlns:a16="http://schemas.microsoft.com/office/drawing/2014/main" id="{8CDD7346-B650-48BB-8052-AD92E122B320}"/>
              </a:ext>
            </a:extLst>
          </p:cNvPr>
          <p:cNvPicPr>
            <a:picLocks noChangeAspect="1"/>
          </p:cNvPicPr>
          <p:nvPr/>
        </p:nvPicPr>
        <p:blipFill>
          <a:blip r:embed="rId2"/>
          <a:stretch>
            <a:fillRect/>
          </a:stretch>
        </p:blipFill>
        <p:spPr>
          <a:xfrm>
            <a:off x="2615616" y="0"/>
            <a:ext cx="6960767" cy="6858000"/>
          </a:xfrm>
          <a:prstGeom prst="rect">
            <a:avLst/>
          </a:prstGeom>
        </p:spPr>
      </p:pic>
    </p:spTree>
    <p:extLst>
      <p:ext uri="{BB962C8B-B14F-4D97-AF65-F5344CB8AC3E}">
        <p14:creationId xmlns:p14="http://schemas.microsoft.com/office/powerpoint/2010/main" val="174286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DD57-0BFC-43F3-B4EF-DDB9E00539A9}"/>
              </a:ext>
            </a:extLst>
          </p:cNvPr>
          <p:cNvSpPr>
            <a:spLocks noGrp="1"/>
          </p:cNvSpPr>
          <p:nvPr>
            <p:ph type="title"/>
          </p:nvPr>
        </p:nvSpPr>
        <p:spPr/>
        <p:txBody>
          <a:bodyPr/>
          <a:lstStyle/>
          <a:p>
            <a:r>
              <a:rPr lang="en-US" dirty="0"/>
              <a:t>Performance of the impaired tripartite</a:t>
            </a:r>
            <a:br>
              <a:rPr lang="en-US" dirty="0"/>
            </a:br>
            <a:r>
              <a:rPr lang="en-US" dirty="0"/>
              <a:t>synapses network</a:t>
            </a:r>
          </a:p>
        </p:txBody>
      </p:sp>
      <p:sp>
        <p:nvSpPr>
          <p:cNvPr id="3" name="Content Placeholder 2">
            <a:extLst>
              <a:ext uri="{FF2B5EF4-FFF2-40B4-BE49-F238E27FC236}">
                <a16:creationId xmlns:a16="http://schemas.microsoft.com/office/drawing/2014/main" id="{CFED2E45-3A6C-4BD4-B29D-E4F2905F9501}"/>
              </a:ext>
            </a:extLst>
          </p:cNvPr>
          <p:cNvSpPr>
            <a:spLocks noGrp="1"/>
          </p:cNvSpPr>
          <p:nvPr>
            <p:ph idx="1"/>
          </p:nvPr>
        </p:nvSpPr>
        <p:spPr/>
        <p:txBody>
          <a:bodyPr/>
          <a:lstStyle/>
          <a:p>
            <a:r>
              <a:rPr lang="en-US" dirty="0"/>
              <a:t>Performance error when (a) classifying neurons cannot correctly perform the categorization and (b) classifying neurons continuously fire regardless of the input pattern.</a:t>
            </a:r>
          </a:p>
        </p:txBody>
      </p:sp>
      <p:pic>
        <p:nvPicPr>
          <p:cNvPr id="5" name="Picture 4">
            <a:extLst>
              <a:ext uri="{FF2B5EF4-FFF2-40B4-BE49-F238E27FC236}">
                <a16:creationId xmlns:a16="http://schemas.microsoft.com/office/drawing/2014/main" id="{487773AA-FCCE-426C-948F-CB0458FEC3EC}"/>
              </a:ext>
            </a:extLst>
          </p:cNvPr>
          <p:cNvPicPr>
            <a:picLocks noChangeAspect="1"/>
          </p:cNvPicPr>
          <p:nvPr/>
        </p:nvPicPr>
        <p:blipFill>
          <a:blip r:embed="rId2"/>
          <a:stretch>
            <a:fillRect/>
          </a:stretch>
        </p:blipFill>
        <p:spPr>
          <a:xfrm>
            <a:off x="2231481" y="0"/>
            <a:ext cx="7729038" cy="6858000"/>
          </a:xfrm>
          <a:prstGeom prst="rect">
            <a:avLst/>
          </a:prstGeom>
        </p:spPr>
      </p:pic>
    </p:spTree>
    <p:extLst>
      <p:ext uri="{BB962C8B-B14F-4D97-AF65-F5344CB8AC3E}">
        <p14:creationId xmlns:p14="http://schemas.microsoft.com/office/powerpoint/2010/main" val="15330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5585-1A4D-44F3-BBA4-597E59000276}"/>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33326ADD-95C8-43E6-9FCF-E2E607F83263}"/>
              </a:ext>
            </a:extLst>
          </p:cNvPr>
          <p:cNvSpPr>
            <a:spLocks noGrp="1"/>
          </p:cNvSpPr>
          <p:nvPr>
            <p:ph idx="1"/>
          </p:nvPr>
        </p:nvSpPr>
        <p:spPr/>
        <p:txBody>
          <a:bodyPr/>
          <a:lstStyle/>
          <a:p>
            <a:r>
              <a:rPr lang="en-US" dirty="0"/>
              <a:t>For example, NEST (</a:t>
            </a:r>
            <a:r>
              <a:rPr lang="en-US" dirty="0" err="1"/>
              <a:t>Gewaltig</a:t>
            </a:r>
            <a:r>
              <a:rPr lang="en-US" dirty="0"/>
              <a:t> and </a:t>
            </a:r>
            <a:r>
              <a:rPr lang="en-US" dirty="0" err="1"/>
              <a:t>Diesmann</a:t>
            </a:r>
            <a:r>
              <a:rPr lang="en-US" dirty="0"/>
              <a:t>, 2007), BRIAN (</a:t>
            </a:r>
            <a:r>
              <a:rPr lang="en-US" dirty="0" err="1"/>
              <a:t>Stimberg</a:t>
            </a:r>
            <a:r>
              <a:rPr lang="en-US" dirty="0"/>
              <a:t> et al., 2014), and </a:t>
            </a:r>
            <a:r>
              <a:rPr lang="en-US" dirty="0" err="1"/>
              <a:t>ANNarchy</a:t>
            </a:r>
            <a:r>
              <a:rPr lang="en-US" dirty="0"/>
              <a:t> (</a:t>
            </a:r>
            <a:r>
              <a:rPr lang="en-US" dirty="0" err="1"/>
              <a:t>Vitay</a:t>
            </a:r>
            <a:r>
              <a:rPr lang="en-US" dirty="0"/>
              <a:t> et al., 2015) focus on accurate biological simulation from sub-cellular components and biochemical reactions, to complex models of single neurons, all up to the network level.</a:t>
            </a:r>
          </a:p>
          <a:p>
            <a:r>
              <a:rPr lang="en-US" dirty="0"/>
              <a:t>Other popular biologically realistic platforms are NEURON (Carnevale and Hines, 2006), Genesis (Cornelis et al., 2012). These simulation platforms target the neuro-biophysics community and neuroscientists that wish to simulate multicompartment neuron models, in which each compartment is a different part of the neuron with different functionalities, morphological details, and shape. </a:t>
            </a:r>
          </a:p>
        </p:txBody>
      </p:sp>
    </p:spTree>
    <p:extLst>
      <p:ext uri="{BB962C8B-B14F-4D97-AF65-F5344CB8AC3E}">
        <p14:creationId xmlns:p14="http://schemas.microsoft.com/office/powerpoint/2010/main" val="297809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A1D0-887F-439C-B5B5-EEC3BC82F423}"/>
              </a:ext>
            </a:extLst>
          </p:cNvPr>
          <p:cNvSpPr>
            <a:spLocks noGrp="1"/>
          </p:cNvSpPr>
          <p:nvPr>
            <p:ph type="title"/>
          </p:nvPr>
        </p:nvSpPr>
        <p:spPr/>
        <p:txBody>
          <a:bodyPr/>
          <a:lstStyle/>
          <a:p>
            <a:r>
              <a:rPr lang="en-US" dirty="0"/>
              <a:t>Performance of the impaired tripartite</a:t>
            </a:r>
            <a:br>
              <a:rPr lang="en-US" dirty="0"/>
            </a:br>
            <a:r>
              <a:rPr lang="en-US" dirty="0"/>
              <a:t>synapses network</a:t>
            </a:r>
          </a:p>
        </p:txBody>
      </p:sp>
      <p:sp>
        <p:nvSpPr>
          <p:cNvPr id="3" name="Content Placeholder 2">
            <a:extLst>
              <a:ext uri="{FF2B5EF4-FFF2-40B4-BE49-F238E27FC236}">
                <a16:creationId xmlns:a16="http://schemas.microsoft.com/office/drawing/2014/main" id="{97A1334E-4226-4B51-9C25-B97454B890FF}"/>
              </a:ext>
            </a:extLst>
          </p:cNvPr>
          <p:cNvSpPr>
            <a:spLocks noGrp="1"/>
          </p:cNvSpPr>
          <p:nvPr>
            <p:ph idx="1"/>
          </p:nvPr>
        </p:nvSpPr>
        <p:spPr/>
        <p:txBody>
          <a:bodyPr/>
          <a:lstStyle/>
          <a:p>
            <a:r>
              <a:rPr lang="en-US" dirty="0"/>
              <a:t>Healthy astrocyte reduces Always firing mod unlike the network without astrocyte.</a:t>
            </a:r>
          </a:p>
          <a:p>
            <a:r>
              <a:rPr lang="en-US" dirty="0"/>
              <a:t>Impaired astrocyte increases Always firing mod unlike the network with strong astrocyte.</a:t>
            </a:r>
          </a:p>
          <a:p>
            <a:r>
              <a:rPr lang="en-US" dirty="0"/>
              <a:t>Classifying neurons due to the weak astrocytes of the impaired tripartite synapses network continuously fire regardless of the input pattern</a:t>
            </a:r>
          </a:p>
        </p:txBody>
      </p:sp>
      <p:pic>
        <p:nvPicPr>
          <p:cNvPr id="5" name="Picture 4">
            <a:extLst>
              <a:ext uri="{FF2B5EF4-FFF2-40B4-BE49-F238E27FC236}">
                <a16:creationId xmlns:a16="http://schemas.microsoft.com/office/drawing/2014/main" id="{146AEC30-8641-4982-ACDE-36F1306C677B}"/>
              </a:ext>
            </a:extLst>
          </p:cNvPr>
          <p:cNvPicPr>
            <a:picLocks noChangeAspect="1"/>
          </p:cNvPicPr>
          <p:nvPr/>
        </p:nvPicPr>
        <p:blipFill>
          <a:blip r:embed="rId2"/>
          <a:stretch>
            <a:fillRect/>
          </a:stretch>
        </p:blipFill>
        <p:spPr>
          <a:xfrm>
            <a:off x="0" y="1176364"/>
            <a:ext cx="12192000" cy="5346000"/>
          </a:xfrm>
          <a:prstGeom prst="rect">
            <a:avLst/>
          </a:prstGeom>
        </p:spPr>
      </p:pic>
    </p:spTree>
    <p:extLst>
      <p:ext uri="{BB962C8B-B14F-4D97-AF65-F5344CB8AC3E}">
        <p14:creationId xmlns:p14="http://schemas.microsoft.com/office/powerpoint/2010/main" val="382963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20C5-774F-4623-BDAB-B905265F7DA6}"/>
              </a:ext>
            </a:extLst>
          </p:cNvPr>
          <p:cNvSpPr>
            <a:spLocks noGrp="1"/>
          </p:cNvSpPr>
          <p:nvPr>
            <p:ph type="title"/>
          </p:nvPr>
        </p:nvSpPr>
        <p:spPr/>
        <p:txBody>
          <a:bodyPr/>
          <a:lstStyle/>
          <a:p>
            <a:r>
              <a:rPr lang="en-US" dirty="0"/>
              <a:t>Brian 2 Simulation</a:t>
            </a:r>
          </a:p>
        </p:txBody>
      </p:sp>
      <p:sp>
        <p:nvSpPr>
          <p:cNvPr id="3" name="Content Placeholder 2">
            <a:extLst>
              <a:ext uri="{FF2B5EF4-FFF2-40B4-BE49-F238E27FC236}">
                <a16:creationId xmlns:a16="http://schemas.microsoft.com/office/drawing/2014/main" id="{3643D931-D747-469D-A39E-F2EC7BA78757}"/>
              </a:ext>
            </a:extLst>
          </p:cNvPr>
          <p:cNvSpPr>
            <a:spLocks noGrp="1"/>
          </p:cNvSpPr>
          <p:nvPr>
            <p:ph idx="1"/>
          </p:nvPr>
        </p:nvSpPr>
        <p:spPr/>
        <p:txBody>
          <a:bodyPr/>
          <a:lstStyle/>
          <a:p>
            <a:r>
              <a:rPr lang="en-US" dirty="0"/>
              <a:t>Neuron Model: the simple model of an integrate-and-fire neuron with conductance-based excitatory (</a:t>
            </a:r>
            <a:r>
              <a:rPr lang="en-US" dirty="0" err="1"/>
              <a:t>ge</a:t>
            </a:r>
            <a:r>
              <a:rPr lang="en-US" dirty="0"/>
              <a:t>) and inhibitory synapses (</a:t>
            </a:r>
            <a:r>
              <a:rPr lang="en-US" dirty="0" err="1"/>
              <a:t>gi</a:t>
            </a:r>
            <a:r>
              <a:rPr lang="en-US" dirty="0"/>
              <a:t>) and a constant input current </a:t>
            </a:r>
            <a:r>
              <a:rPr lang="en-US" dirty="0" err="1"/>
              <a:t>I_ex</a:t>
            </a:r>
            <a:r>
              <a:rPr lang="en-US" dirty="0"/>
              <a:t>.</a:t>
            </a:r>
          </a:p>
          <a:p>
            <a:r>
              <a:rPr lang="en-US" dirty="0"/>
              <a:t>The synaptic release is modeled by the product of two variables </a:t>
            </a:r>
            <a:r>
              <a:rPr lang="en-US" dirty="0" err="1"/>
              <a:t>uS</a:t>
            </a:r>
            <a:r>
              <a:rPr lang="en-US" dirty="0"/>
              <a:t> and </a:t>
            </a:r>
            <a:r>
              <a:rPr lang="en-US" dirty="0" err="1"/>
              <a:t>xS</a:t>
            </a:r>
            <a:r>
              <a:rPr lang="en-US" dirty="0"/>
              <a:t>, where </a:t>
            </a:r>
            <a:r>
              <a:rPr lang="en-US" dirty="0" err="1"/>
              <a:t>uS</a:t>
            </a:r>
            <a:r>
              <a:rPr lang="en-US" dirty="0"/>
              <a:t> loosely relates to the neurotransmitter resources docked for release by the Ca2+ sensor for synaptic exocytosis of neurotransmitter, and </a:t>
            </a:r>
            <a:r>
              <a:rPr lang="en-US" dirty="0" err="1"/>
              <a:t>xS</a:t>
            </a:r>
            <a:r>
              <a:rPr lang="en-US" dirty="0"/>
              <a:t> represents the fraction of total neurotransmitter available for release.</a:t>
            </a:r>
          </a:p>
          <a:p>
            <a:r>
              <a:rPr lang="en-US" dirty="0"/>
              <a:t>Between action potentials, </a:t>
            </a:r>
            <a:r>
              <a:rPr lang="en-US" dirty="0" err="1"/>
              <a:t>uS</a:t>
            </a:r>
            <a:r>
              <a:rPr lang="en-US" dirty="0"/>
              <a:t> decays to 0 at rate Ωf while </a:t>
            </a:r>
            <a:r>
              <a:rPr lang="en-US" dirty="0" err="1"/>
              <a:t>xS</a:t>
            </a:r>
            <a:r>
              <a:rPr lang="en-US" dirty="0"/>
              <a:t> recovers to 1 at rate Ωd, i.e.</a:t>
            </a:r>
          </a:p>
          <a:p>
            <a:endParaRPr lang="en-US" dirty="0"/>
          </a:p>
        </p:txBody>
      </p:sp>
      <p:pic>
        <p:nvPicPr>
          <p:cNvPr id="5" name="Picture 4">
            <a:extLst>
              <a:ext uri="{FF2B5EF4-FFF2-40B4-BE49-F238E27FC236}">
                <a16:creationId xmlns:a16="http://schemas.microsoft.com/office/drawing/2014/main" id="{DA399981-78FC-43DF-8965-6D79C037CA20}"/>
              </a:ext>
            </a:extLst>
          </p:cNvPr>
          <p:cNvPicPr>
            <a:picLocks noChangeAspect="1"/>
          </p:cNvPicPr>
          <p:nvPr/>
        </p:nvPicPr>
        <p:blipFill>
          <a:blip r:embed="rId2"/>
          <a:stretch>
            <a:fillRect/>
          </a:stretch>
        </p:blipFill>
        <p:spPr>
          <a:xfrm>
            <a:off x="46159" y="4953360"/>
            <a:ext cx="4759980" cy="1524736"/>
          </a:xfrm>
          <a:prstGeom prst="rect">
            <a:avLst/>
          </a:prstGeom>
        </p:spPr>
      </p:pic>
      <p:pic>
        <p:nvPicPr>
          <p:cNvPr id="7" name="Picture 6">
            <a:extLst>
              <a:ext uri="{FF2B5EF4-FFF2-40B4-BE49-F238E27FC236}">
                <a16:creationId xmlns:a16="http://schemas.microsoft.com/office/drawing/2014/main" id="{1AC5DB2F-0E64-4D70-BACD-6899646DE684}"/>
              </a:ext>
            </a:extLst>
          </p:cNvPr>
          <p:cNvPicPr>
            <a:picLocks noChangeAspect="1"/>
          </p:cNvPicPr>
          <p:nvPr/>
        </p:nvPicPr>
        <p:blipFill>
          <a:blip r:embed="rId3"/>
          <a:stretch>
            <a:fillRect/>
          </a:stretch>
        </p:blipFill>
        <p:spPr>
          <a:xfrm>
            <a:off x="4900129" y="4953360"/>
            <a:ext cx="2599784" cy="1444324"/>
          </a:xfrm>
          <a:prstGeom prst="rect">
            <a:avLst/>
          </a:prstGeom>
        </p:spPr>
      </p:pic>
      <p:pic>
        <p:nvPicPr>
          <p:cNvPr id="9" name="Picture 8">
            <a:extLst>
              <a:ext uri="{FF2B5EF4-FFF2-40B4-BE49-F238E27FC236}">
                <a16:creationId xmlns:a16="http://schemas.microsoft.com/office/drawing/2014/main" id="{FD1D2434-848D-4D76-87E7-B9804CC585BE}"/>
              </a:ext>
            </a:extLst>
          </p:cNvPr>
          <p:cNvPicPr>
            <a:picLocks noChangeAspect="1"/>
          </p:cNvPicPr>
          <p:nvPr/>
        </p:nvPicPr>
        <p:blipFill>
          <a:blip r:embed="rId4"/>
          <a:stretch>
            <a:fillRect/>
          </a:stretch>
        </p:blipFill>
        <p:spPr>
          <a:xfrm>
            <a:off x="7687894" y="4953360"/>
            <a:ext cx="3520570" cy="1557055"/>
          </a:xfrm>
          <a:prstGeom prst="rect">
            <a:avLst/>
          </a:prstGeom>
        </p:spPr>
      </p:pic>
      <p:sp>
        <p:nvSpPr>
          <p:cNvPr id="11" name="TextBox 10">
            <a:extLst>
              <a:ext uri="{FF2B5EF4-FFF2-40B4-BE49-F238E27FC236}">
                <a16:creationId xmlns:a16="http://schemas.microsoft.com/office/drawing/2014/main" id="{F7BB030C-608C-47FF-829A-C630F859EEDB}"/>
              </a:ext>
            </a:extLst>
          </p:cNvPr>
          <p:cNvSpPr txBox="1"/>
          <p:nvPr/>
        </p:nvSpPr>
        <p:spPr>
          <a:xfrm>
            <a:off x="1107798" y="5606647"/>
            <a:ext cx="4697675" cy="369332"/>
          </a:xfrm>
          <a:prstGeom prst="rect">
            <a:avLst/>
          </a:prstGeom>
          <a:noFill/>
        </p:spPr>
        <p:txBody>
          <a:bodyPr wrap="square" rtlCol="0">
            <a:spAutoFit/>
          </a:bodyPr>
          <a:lstStyle/>
          <a:p>
            <a:r>
              <a:rPr lang="en-US" dirty="0">
                <a:solidFill>
                  <a:schemeClr val="accent6"/>
                </a:solidFill>
              </a:rPr>
              <a:t># post-synaptic excitatory conductance</a:t>
            </a:r>
          </a:p>
        </p:txBody>
      </p:sp>
      <p:sp>
        <p:nvSpPr>
          <p:cNvPr id="12" name="TextBox 11">
            <a:extLst>
              <a:ext uri="{FF2B5EF4-FFF2-40B4-BE49-F238E27FC236}">
                <a16:creationId xmlns:a16="http://schemas.microsoft.com/office/drawing/2014/main" id="{E2042A86-8294-4BF4-A0DD-6D7F0D2CC174}"/>
              </a:ext>
            </a:extLst>
          </p:cNvPr>
          <p:cNvSpPr txBox="1"/>
          <p:nvPr/>
        </p:nvSpPr>
        <p:spPr>
          <a:xfrm>
            <a:off x="1107798" y="6108990"/>
            <a:ext cx="4337983" cy="369332"/>
          </a:xfrm>
          <a:prstGeom prst="rect">
            <a:avLst/>
          </a:prstGeom>
          <a:noFill/>
        </p:spPr>
        <p:txBody>
          <a:bodyPr wrap="square" rtlCol="0">
            <a:spAutoFit/>
          </a:bodyPr>
          <a:lstStyle/>
          <a:p>
            <a:r>
              <a:rPr lang="en-US" b="0" i="0" dirty="0">
                <a:solidFill>
                  <a:schemeClr val="accent6"/>
                </a:solidFill>
                <a:effectLst/>
                <a:latin typeface="ui-monospace"/>
              </a:rPr>
              <a:t># post-synaptic inhibitory conductance</a:t>
            </a:r>
            <a:endParaRPr lang="en-US" dirty="0">
              <a:solidFill>
                <a:schemeClr val="accent6"/>
              </a:solidFill>
            </a:endParaRPr>
          </a:p>
        </p:txBody>
      </p:sp>
    </p:spTree>
    <p:extLst>
      <p:ext uri="{BB962C8B-B14F-4D97-AF65-F5344CB8AC3E}">
        <p14:creationId xmlns:p14="http://schemas.microsoft.com/office/powerpoint/2010/main" val="2465437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0B45-DDC4-4CF1-9A0A-A8328F0B29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1F9A89-32C3-449C-8C2C-C29AF83B0E0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5C4FAF7-25A7-44CB-886E-D395BF9B8ED7}"/>
              </a:ext>
            </a:extLst>
          </p:cNvPr>
          <p:cNvPicPr>
            <a:picLocks noChangeAspect="1"/>
          </p:cNvPicPr>
          <p:nvPr/>
        </p:nvPicPr>
        <p:blipFill>
          <a:blip r:embed="rId2"/>
          <a:stretch>
            <a:fillRect/>
          </a:stretch>
        </p:blipFill>
        <p:spPr>
          <a:xfrm>
            <a:off x="2320332" y="0"/>
            <a:ext cx="7551336" cy="6858000"/>
          </a:xfrm>
          <a:prstGeom prst="rect">
            <a:avLst/>
          </a:prstGeom>
        </p:spPr>
      </p:pic>
    </p:spTree>
    <p:extLst>
      <p:ext uri="{BB962C8B-B14F-4D97-AF65-F5344CB8AC3E}">
        <p14:creationId xmlns:p14="http://schemas.microsoft.com/office/powerpoint/2010/main" val="1850417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5510-C32A-48E4-B68B-396C07485A22}"/>
              </a:ext>
            </a:extLst>
          </p:cNvPr>
          <p:cNvSpPr>
            <a:spLocks noGrp="1"/>
          </p:cNvSpPr>
          <p:nvPr>
            <p:ph type="title"/>
          </p:nvPr>
        </p:nvSpPr>
        <p:spPr/>
        <p:txBody>
          <a:bodyPr/>
          <a:lstStyle/>
          <a:p>
            <a:r>
              <a:rPr lang="en-US" dirty="0"/>
              <a:t>open loop </a:t>
            </a:r>
            <a:r>
              <a:rPr lang="en-US" dirty="0" err="1"/>
              <a:t>astroctye</a:t>
            </a:r>
            <a:endParaRPr lang="en-US" dirty="0"/>
          </a:p>
        </p:txBody>
      </p:sp>
      <p:pic>
        <p:nvPicPr>
          <p:cNvPr id="6" name="Content Placeholder 5">
            <a:extLst>
              <a:ext uri="{FF2B5EF4-FFF2-40B4-BE49-F238E27FC236}">
                <a16:creationId xmlns:a16="http://schemas.microsoft.com/office/drawing/2014/main" id="{4EC25290-1945-4608-B272-74942FF56224}"/>
              </a:ext>
            </a:extLst>
          </p:cNvPr>
          <p:cNvPicPr>
            <a:picLocks noGrp="1" noChangeAspect="1"/>
          </p:cNvPicPr>
          <p:nvPr>
            <p:ph idx="1"/>
          </p:nvPr>
        </p:nvPicPr>
        <p:blipFill>
          <a:blip r:embed="rId2"/>
          <a:stretch>
            <a:fillRect/>
          </a:stretch>
        </p:blipFill>
        <p:spPr>
          <a:xfrm>
            <a:off x="685800" y="2538849"/>
            <a:ext cx="10131425" cy="2855039"/>
          </a:xfrm>
        </p:spPr>
      </p:pic>
    </p:spTree>
    <p:extLst>
      <p:ext uri="{BB962C8B-B14F-4D97-AF65-F5344CB8AC3E}">
        <p14:creationId xmlns:p14="http://schemas.microsoft.com/office/powerpoint/2010/main" val="877908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AC80-E29E-4060-8BCE-22BE77979E27}"/>
              </a:ext>
            </a:extLst>
          </p:cNvPr>
          <p:cNvSpPr>
            <a:spLocks noGrp="1"/>
          </p:cNvSpPr>
          <p:nvPr>
            <p:ph type="title"/>
          </p:nvPr>
        </p:nvSpPr>
        <p:spPr>
          <a:xfrm>
            <a:off x="685801" y="609600"/>
            <a:ext cx="10131425" cy="1456267"/>
          </a:xfrm>
        </p:spPr>
        <p:txBody>
          <a:bodyPr/>
          <a:lstStyle/>
          <a:p>
            <a:r>
              <a:rPr lang="en-US" dirty="0"/>
              <a:t>Astrocyte equations</a:t>
            </a:r>
          </a:p>
        </p:txBody>
      </p:sp>
      <p:sp>
        <p:nvSpPr>
          <p:cNvPr id="3" name="Content Placeholder 2">
            <a:extLst>
              <a:ext uri="{FF2B5EF4-FFF2-40B4-BE49-F238E27FC236}">
                <a16:creationId xmlns:a16="http://schemas.microsoft.com/office/drawing/2014/main" id="{951DA002-7BF0-48A0-87F0-44EF34AF3C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D87E1A-B91B-4563-894F-DEEF415E0870}"/>
              </a:ext>
            </a:extLst>
          </p:cNvPr>
          <p:cNvPicPr>
            <a:picLocks noChangeAspect="1"/>
          </p:cNvPicPr>
          <p:nvPr/>
        </p:nvPicPr>
        <p:blipFill>
          <a:blip r:embed="rId2"/>
          <a:stretch>
            <a:fillRect/>
          </a:stretch>
        </p:blipFill>
        <p:spPr>
          <a:xfrm>
            <a:off x="1573230" y="0"/>
            <a:ext cx="9045539" cy="6858000"/>
          </a:xfrm>
          <a:prstGeom prst="rect">
            <a:avLst/>
          </a:prstGeom>
        </p:spPr>
      </p:pic>
      <p:sp>
        <p:nvSpPr>
          <p:cNvPr id="6" name="TextBox 5">
            <a:extLst>
              <a:ext uri="{FF2B5EF4-FFF2-40B4-BE49-F238E27FC236}">
                <a16:creationId xmlns:a16="http://schemas.microsoft.com/office/drawing/2014/main" id="{C2462878-D44A-4CB1-BBC0-A15C151E35FB}"/>
              </a:ext>
            </a:extLst>
          </p:cNvPr>
          <p:cNvSpPr txBox="1"/>
          <p:nvPr/>
        </p:nvSpPr>
        <p:spPr>
          <a:xfrm>
            <a:off x="6487473" y="108341"/>
            <a:ext cx="3514590" cy="646331"/>
          </a:xfrm>
          <a:prstGeom prst="rect">
            <a:avLst/>
          </a:prstGeom>
          <a:noFill/>
        </p:spPr>
        <p:txBody>
          <a:bodyPr wrap="square" rtlCol="0">
            <a:spAutoFit/>
          </a:bodyPr>
          <a:lstStyle/>
          <a:p>
            <a:r>
              <a:rPr lang="en-US" b="0" i="0" dirty="0">
                <a:solidFill>
                  <a:schemeClr val="accent6"/>
                </a:solidFill>
                <a:effectLst/>
                <a:latin typeface="ui-monospace"/>
              </a:rPr>
              <a:t>Fraction of activated astrocyte receptors</a:t>
            </a:r>
            <a:endParaRPr lang="en-US" dirty="0">
              <a:solidFill>
                <a:schemeClr val="accent6"/>
              </a:solidFill>
            </a:endParaRPr>
          </a:p>
        </p:txBody>
      </p:sp>
      <p:sp>
        <p:nvSpPr>
          <p:cNvPr id="7" name="TextBox 6">
            <a:extLst>
              <a:ext uri="{FF2B5EF4-FFF2-40B4-BE49-F238E27FC236}">
                <a16:creationId xmlns:a16="http://schemas.microsoft.com/office/drawing/2014/main" id="{D428AC5C-89E2-40C4-9E70-3F52A6DECCEB}"/>
              </a:ext>
            </a:extLst>
          </p:cNvPr>
          <p:cNvSpPr txBox="1"/>
          <p:nvPr/>
        </p:nvSpPr>
        <p:spPr>
          <a:xfrm>
            <a:off x="6487473" y="819060"/>
            <a:ext cx="2756201" cy="369332"/>
          </a:xfrm>
          <a:prstGeom prst="rect">
            <a:avLst/>
          </a:prstGeom>
          <a:noFill/>
        </p:spPr>
        <p:txBody>
          <a:bodyPr wrap="square" rtlCol="0">
            <a:spAutoFit/>
          </a:bodyPr>
          <a:lstStyle/>
          <a:p>
            <a:r>
              <a:rPr lang="en-US" b="0" i="0" dirty="0">
                <a:solidFill>
                  <a:schemeClr val="accent6"/>
                </a:solidFill>
                <a:effectLst/>
                <a:latin typeface="ui-monospace"/>
              </a:rPr>
              <a:t>Intracellular IP_3</a:t>
            </a:r>
            <a:endParaRPr lang="en-US" dirty="0">
              <a:solidFill>
                <a:schemeClr val="accent6"/>
              </a:solidFill>
            </a:endParaRPr>
          </a:p>
        </p:txBody>
      </p:sp>
      <p:sp>
        <p:nvSpPr>
          <p:cNvPr id="8" name="TextBox 7">
            <a:extLst>
              <a:ext uri="{FF2B5EF4-FFF2-40B4-BE49-F238E27FC236}">
                <a16:creationId xmlns:a16="http://schemas.microsoft.com/office/drawing/2014/main" id="{195BF73C-3875-4D13-A7B9-228AD664BAEA}"/>
              </a:ext>
            </a:extLst>
          </p:cNvPr>
          <p:cNvSpPr txBox="1"/>
          <p:nvPr/>
        </p:nvSpPr>
        <p:spPr>
          <a:xfrm>
            <a:off x="6418134" y="1457636"/>
            <a:ext cx="2591522" cy="646331"/>
          </a:xfrm>
          <a:prstGeom prst="rect">
            <a:avLst/>
          </a:prstGeom>
          <a:noFill/>
        </p:spPr>
        <p:txBody>
          <a:bodyPr wrap="square" rtlCol="0">
            <a:spAutoFit/>
          </a:bodyPr>
          <a:lstStyle/>
          <a:p>
            <a:r>
              <a:rPr lang="en-US" b="0" i="0" dirty="0">
                <a:solidFill>
                  <a:schemeClr val="accent6"/>
                </a:solidFill>
                <a:effectLst/>
                <a:latin typeface="ui-monospace"/>
              </a:rPr>
              <a:t>Diffusion between astrocytes</a:t>
            </a:r>
            <a:endParaRPr lang="en-US" dirty="0">
              <a:solidFill>
                <a:schemeClr val="accent6"/>
              </a:solidFill>
            </a:endParaRPr>
          </a:p>
        </p:txBody>
      </p:sp>
      <p:grpSp>
        <p:nvGrpSpPr>
          <p:cNvPr id="11" name="Group 10">
            <a:extLst>
              <a:ext uri="{FF2B5EF4-FFF2-40B4-BE49-F238E27FC236}">
                <a16:creationId xmlns:a16="http://schemas.microsoft.com/office/drawing/2014/main" id="{0C674D95-BAB2-440D-9737-BE9DD2A911B4}"/>
              </a:ext>
            </a:extLst>
          </p:cNvPr>
          <p:cNvGrpSpPr/>
          <p:nvPr/>
        </p:nvGrpSpPr>
        <p:grpSpPr>
          <a:xfrm>
            <a:off x="4563123" y="1126263"/>
            <a:ext cx="1815120" cy="735120"/>
            <a:chOff x="4563123" y="1126263"/>
            <a:chExt cx="1815120" cy="7351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EA0AE45B-6299-4676-B9DC-8CE95B4FB9CB}"/>
                    </a:ext>
                  </a:extLst>
                </p14:cNvPr>
                <p14:cNvContentPartPr/>
                <p14:nvPr/>
              </p14:nvContentPartPr>
              <p14:xfrm>
                <a:off x="4563123" y="1126263"/>
                <a:ext cx="428040" cy="52920"/>
              </p14:xfrm>
            </p:contentPart>
          </mc:Choice>
          <mc:Fallback xmlns="">
            <p:pic>
              <p:nvPicPr>
                <p:cNvPr id="9" name="Ink 8">
                  <a:extLst>
                    <a:ext uri="{FF2B5EF4-FFF2-40B4-BE49-F238E27FC236}">
                      <a16:creationId xmlns:a16="http://schemas.microsoft.com/office/drawing/2014/main" id="{EA0AE45B-6299-4676-B9DC-8CE95B4FB9CB}"/>
                    </a:ext>
                  </a:extLst>
                </p:cNvPr>
                <p:cNvPicPr/>
                <p:nvPr/>
              </p:nvPicPr>
              <p:blipFill>
                <a:blip r:embed="rId4"/>
                <a:stretch>
                  <a:fillRect/>
                </a:stretch>
              </p:blipFill>
              <p:spPr>
                <a:xfrm>
                  <a:off x="4554483" y="1117623"/>
                  <a:ext cx="445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3E140AF-65DE-4E9F-9A85-B4BB18E63077}"/>
                    </a:ext>
                  </a:extLst>
                </p14:cNvPr>
                <p14:cNvContentPartPr/>
                <p14:nvPr/>
              </p14:nvContentPartPr>
              <p14:xfrm>
                <a:off x="4749603" y="1213383"/>
                <a:ext cx="1628640" cy="648000"/>
              </p14:xfrm>
            </p:contentPart>
          </mc:Choice>
          <mc:Fallback xmlns="">
            <p:pic>
              <p:nvPicPr>
                <p:cNvPr id="10" name="Ink 9">
                  <a:extLst>
                    <a:ext uri="{FF2B5EF4-FFF2-40B4-BE49-F238E27FC236}">
                      <a16:creationId xmlns:a16="http://schemas.microsoft.com/office/drawing/2014/main" id="{83E140AF-65DE-4E9F-9A85-B4BB18E63077}"/>
                    </a:ext>
                  </a:extLst>
                </p:cNvPr>
                <p:cNvPicPr/>
                <p:nvPr/>
              </p:nvPicPr>
              <p:blipFill>
                <a:blip r:embed="rId6"/>
                <a:stretch>
                  <a:fillRect/>
                </a:stretch>
              </p:blipFill>
              <p:spPr>
                <a:xfrm>
                  <a:off x="4740603" y="1204383"/>
                  <a:ext cx="1646280" cy="665640"/>
                </a:xfrm>
                <a:prstGeom prst="rect">
                  <a:avLst/>
                </a:prstGeom>
              </p:spPr>
            </p:pic>
          </mc:Fallback>
        </mc:AlternateContent>
      </p:grpSp>
      <p:sp>
        <p:nvSpPr>
          <p:cNvPr id="12" name="TextBox 11">
            <a:extLst>
              <a:ext uri="{FF2B5EF4-FFF2-40B4-BE49-F238E27FC236}">
                <a16:creationId xmlns:a16="http://schemas.microsoft.com/office/drawing/2014/main" id="{1E58619F-253D-42E9-8580-3E7E28C0ACC8}"/>
              </a:ext>
            </a:extLst>
          </p:cNvPr>
          <p:cNvSpPr txBox="1"/>
          <p:nvPr/>
        </p:nvSpPr>
        <p:spPr>
          <a:xfrm>
            <a:off x="3557926" y="2985884"/>
            <a:ext cx="3272242" cy="369332"/>
          </a:xfrm>
          <a:prstGeom prst="rect">
            <a:avLst/>
          </a:prstGeom>
          <a:noFill/>
        </p:spPr>
        <p:txBody>
          <a:bodyPr wrap="none" rtlCol="0">
            <a:spAutoFit/>
          </a:bodyPr>
          <a:lstStyle/>
          <a:p>
            <a:r>
              <a:rPr lang="en-US" b="0" i="0" dirty="0">
                <a:solidFill>
                  <a:schemeClr val="accent6"/>
                </a:solidFill>
                <a:effectLst/>
                <a:latin typeface="ui-monospace"/>
              </a:rPr>
              <a:t>Ca^2+-induced    Ca^2+    release</a:t>
            </a:r>
            <a:endParaRPr lang="en-US" dirty="0">
              <a:solidFill>
                <a:schemeClr val="accent6"/>
              </a:solidFill>
            </a:endParaRPr>
          </a:p>
        </p:txBody>
      </p:sp>
      <p:pic>
        <p:nvPicPr>
          <p:cNvPr id="14" name="Picture 13">
            <a:extLst>
              <a:ext uri="{FF2B5EF4-FFF2-40B4-BE49-F238E27FC236}">
                <a16:creationId xmlns:a16="http://schemas.microsoft.com/office/drawing/2014/main" id="{52773EA5-4760-4CC8-840F-FB8A7A04B497}"/>
              </a:ext>
            </a:extLst>
          </p:cNvPr>
          <p:cNvPicPr>
            <a:picLocks noChangeAspect="1"/>
          </p:cNvPicPr>
          <p:nvPr/>
        </p:nvPicPr>
        <p:blipFill>
          <a:blip r:embed="rId7"/>
          <a:stretch>
            <a:fillRect/>
          </a:stretch>
        </p:blipFill>
        <p:spPr>
          <a:xfrm>
            <a:off x="4991163" y="4631517"/>
            <a:ext cx="7207977" cy="2200440"/>
          </a:xfrm>
          <a:prstGeom prst="rect">
            <a:avLst/>
          </a:prstGeom>
        </p:spPr>
      </p:pic>
    </p:spTree>
    <p:extLst>
      <p:ext uri="{BB962C8B-B14F-4D97-AF65-F5344CB8AC3E}">
        <p14:creationId xmlns:p14="http://schemas.microsoft.com/office/powerpoint/2010/main" val="640489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337D-DF78-461C-96E7-2D83D6C48EAD}"/>
              </a:ext>
            </a:extLst>
          </p:cNvPr>
          <p:cNvSpPr>
            <a:spLocks noGrp="1"/>
          </p:cNvSpPr>
          <p:nvPr>
            <p:ph type="title"/>
          </p:nvPr>
        </p:nvSpPr>
        <p:spPr/>
        <p:txBody>
          <a:bodyPr/>
          <a:lstStyle/>
          <a:p>
            <a:r>
              <a:rPr lang="en-US" dirty="0"/>
              <a:t>Close loop</a:t>
            </a:r>
          </a:p>
        </p:txBody>
      </p:sp>
      <p:sp>
        <p:nvSpPr>
          <p:cNvPr id="3" name="Content Placeholder 2">
            <a:extLst>
              <a:ext uri="{FF2B5EF4-FFF2-40B4-BE49-F238E27FC236}">
                <a16:creationId xmlns:a16="http://schemas.microsoft.com/office/drawing/2014/main" id="{BA9C22F5-0F90-4CB3-BD89-DA2D201FD0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F2F87-799E-4725-9D8E-53D66AF3EB72}"/>
              </a:ext>
            </a:extLst>
          </p:cNvPr>
          <p:cNvPicPr>
            <a:picLocks noChangeAspect="1"/>
          </p:cNvPicPr>
          <p:nvPr/>
        </p:nvPicPr>
        <p:blipFill>
          <a:blip r:embed="rId2"/>
          <a:stretch>
            <a:fillRect/>
          </a:stretch>
        </p:blipFill>
        <p:spPr>
          <a:xfrm>
            <a:off x="0" y="2815407"/>
            <a:ext cx="12192000" cy="2717962"/>
          </a:xfrm>
          <a:prstGeom prst="rect">
            <a:avLst/>
          </a:prstGeom>
        </p:spPr>
      </p:pic>
    </p:spTree>
    <p:extLst>
      <p:ext uri="{BB962C8B-B14F-4D97-AF65-F5344CB8AC3E}">
        <p14:creationId xmlns:p14="http://schemas.microsoft.com/office/powerpoint/2010/main" val="99972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54DC-23AE-425A-9EF9-61E1BBF448DC}"/>
              </a:ext>
            </a:extLst>
          </p:cNvPr>
          <p:cNvSpPr>
            <a:spLocks noGrp="1"/>
          </p:cNvSpPr>
          <p:nvPr>
            <p:ph type="title"/>
          </p:nvPr>
        </p:nvSpPr>
        <p:spPr/>
        <p:txBody>
          <a:bodyPr/>
          <a:lstStyle/>
          <a:p>
            <a:r>
              <a:rPr lang="en-US" dirty="0"/>
              <a:t>Whole network</a:t>
            </a:r>
          </a:p>
        </p:txBody>
      </p:sp>
      <p:sp>
        <p:nvSpPr>
          <p:cNvPr id="3" name="Content Placeholder 2">
            <a:extLst>
              <a:ext uri="{FF2B5EF4-FFF2-40B4-BE49-F238E27FC236}">
                <a16:creationId xmlns:a16="http://schemas.microsoft.com/office/drawing/2014/main" id="{D5C90A50-F585-463C-BEB2-28C5C1544DDE}"/>
              </a:ext>
            </a:extLst>
          </p:cNvPr>
          <p:cNvSpPr>
            <a:spLocks noGrp="1"/>
          </p:cNvSpPr>
          <p:nvPr>
            <p:ph idx="1"/>
          </p:nvPr>
        </p:nvSpPr>
        <p:spPr>
          <a:xfrm>
            <a:off x="685801" y="2142067"/>
            <a:ext cx="4679257" cy="3649133"/>
          </a:xfrm>
        </p:spPr>
        <p:txBody>
          <a:bodyPr>
            <a:normAutofit fontScale="92500" lnSpcReduction="10000"/>
          </a:bodyPr>
          <a:lstStyle/>
          <a:p>
            <a:r>
              <a:rPr lang="en-US" dirty="0"/>
              <a:t>Simulations of neuron-glia network for a rectangular-pulse increase of external current (</a:t>
            </a:r>
            <a:r>
              <a:rPr lang="en-US" dirty="0" err="1"/>
              <a:t>I_ex</a:t>
            </a:r>
            <a:r>
              <a:rPr lang="en-US" dirty="0"/>
              <a:t>, top panel). </a:t>
            </a:r>
          </a:p>
          <a:p>
            <a:r>
              <a:rPr lang="en-US" dirty="0"/>
              <a:t>The raster plot (middle panel) shows the firing activity of 25% out of all excitatory (red) and inhibitory neurons (blue) of the network, and gliotransmitter release (green) from an equal fraction of astrocytes. The network-averaged firing rate is shown at the bottom. Neural activity dramatically changes from asynchronous low-firing activity to synchronous high-firing activity following gliotransmitter release from astrocytes during the period of high stimulation (2 ≤ t &lt; 4 s).</a:t>
            </a:r>
          </a:p>
        </p:txBody>
      </p:sp>
      <p:pic>
        <p:nvPicPr>
          <p:cNvPr id="5" name="Picture 4">
            <a:extLst>
              <a:ext uri="{FF2B5EF4-FFF2-40B4-BE49-F238E27FC236}">
                <a16:creationId xmlns:a16="http://schemas.microsoft.com/office/drawing/2014/main" id="{950E526E-6881-48A3-A29F-10D6523ADEC6}"/>
              </a:ext>
            </a:extLst>
          </p:cNvPr>
          <p:cNvPicPr>
            <a:picLocks noChangeAspect="1"/>
          </p:cNvPicPr>
          <p:nvPr/>
        </p:nvPicPr>
        <p:blipFill>
          <a:blip r:embed="rId2"/>
          <a:stretch>
            <a:fillRect/>
          </a:stretch>
        </p:blipFill>
        <p:spPr>
          <a:xfrm>
            <a:off x="5408015" y="34669"/>
            <a:ext cx="6741028" cy="6858000"/>
          </a:xfrm>
          <a:prstGeom prst="rect">
            <a:avLst/>
          </a:prstGeom>
        </p:spPr>
      </p:pic>
    </p:spTree>
    <p:extLst>
      <p:ext uri="{BB962C8B-B14F-4D97-AF65-F5344CB8AC3E}">
        <p14:creationId xmlns:p14="http://schemas.microsoft.com/office/powerpoint/2010/main" val="309388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D946-458A-43BE-AC0F-93A5D301EF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030FEB-3C61-41D0-9A89-D5089040FAD4}"/>
              </a:ext>
            </a:extLst>
          </p:cNvPr>
          <p:cNvPicPr>
            <a:picLocks noGrp="1" noChangeAspect="1"/>
          </p:cNvPicPr>
          <p:nvPr>
            <p:ph idx="1"/>
          </p:nvPr>
        </p:nvPicPr>
        <p:blipFill>
          <a:blip r:embed="rId2"/>
          <a:stretch>
            <a:fillRect/>
          </a:stretch>
        </p:blipFill>
        <p:spPr>
          <a:xfrm>
            <a:off x="1261091" y="232988"/>
            <a:ext cx="9113666" cy="6454765"/>
          </a:xfrm>
        </p:spPr>
      </p:pic>
    </p:spTree>
    <p:extLst>
      <p:ext uri="{BB962C8B-B14F-4D97-AF65-F5344CB8AC3E}">
        <p14:creationId xmlns:p14="http://schemas.microsoft.com/office/powerpoint/2010/main" val="3331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DD80-CFE5-4CDA-97C6-50D81F9BAB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F83197-EF25-4071-ABE1-DB60BAD4A8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071FDFD-8747-4DAF-AA06-A2FE48CE5BBB}"/>
              </a:ext>
            </a:extLst>
          </p:cNvPr>
          <p:cNvPicPr>
            <a:picLocks noChangeAspect="1"/>
          </p:cNvPicPr>
          <p:nvPr/>
        </p:nvPicPr>
        <p:blipFill>
          <a:blip r:embed="rId2"/>
          <a:stretch>
            <a:fillRect/>
          </a:stretch>
        </p:blipFill>
        <p:spPr>
          <a:xfrm>
            <a:off x="0" y="1389211"/>
            <a:ext cx="12192000" cy="4079577"/>
          </a:xfrm>
          <a:prstGeom prst="rect">
            <a:avLst/>
          </a:prstGeom>
        </p:spPr>
      </p:pic>
    </p:spTree>
    <p:extLst>
      <p:ext uri="{BB962C8B-B14F-4D97-AF65-F5344CB8AC3E}">
        <p14:creationId xmlns:p14="http://schemas.microsoft.com/office/powerpoint/2010/main" val="211589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792E-088D-4AE5-8E8D-9FE8B6A87123}"/>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DA751019-520B-4CD8-B6AD-A44E6E2AA68A}"/>
              </a:ext>
            </a:extLst>
          </p:cNvPr>
          <p:cNvSpPr>
            <a:spLocks noGrp="1"/>
          </p:cNvSpPr>
          <p:nvPr>
            <p:ph idx="1"/>
          </p:nvPr>
        </p:nvSpPr>
        <p:spPr/>
        <p:txBody>
          <a:bodyPr>
            <a:normAutofit lnSpcReduction="10000"/>
          </a:bodyPr>
          <a:lstStyle/>
          <a:p>
            <a:r>
              <a:rPr lang="en-US" dirty="0"/>
              <a:t>A major benefit of the BRIAN, </a:t>
            </a:r>
            <a:r>
              <a:rPr lang="en-US" dirty="0" err="1"/>
              <a:t>ANNarchy</a:t>
            </a:r>
            <a:r>
              <a:rPr lang="en-US" dirty="0"/>
              <a:t>, NEST, and NEURON packages is that, besides the built-in modules for neuron and connection objects, the programmer is able to specify the dynamics of neurons and connections using differential equations.</a:t>
            </a:r>
          </a:p>
          <a:p>
            <a:r>
              <a:rPr lang="en-US" dirty="0"/>
              <a:t>The equations are compiled into fast C++ code in the case of </a:t>
            </a:r>
            <a:r>
              <a:rPr lang="en-US" dirty="0" err="1"/>
              <a:t>ANNarchy</a:t>
            </a:r>
            <a:r>
              <a:rPr lang="en-US" dirty="0"/>
              <a:t>, </a:t>
            </a:r>
            <a:r>
              <a:rPr lang="en-US" dirty="0" err="1"/>
              <a:t>vectorised</a:t>
            </a:r>
            <a:r>
              <a:rPr lang="en-US" dirty="0"/>
              <a:t> and linear algebraic operations using NumPy and Basic Linear Algebra Subprograms (BLAS) in the case of BRIAN2, and to a mix of Python and native C-like language (hoc) (Hines et al., 2009) which are responsible for SNN simulation in the case of NEURON. </a:t>
            </a:r>
          </a:p>
          <a:p>
            <a:r>
              <a:rPr lang="en-US" dirty="0"/>
              <a:t>In addition, in the NEST package, the programmer can combine pre-configured objects (which accepts arguments) to create SNNs.</a:t>
            </a:r>
          </a:p>
          <a:p>
            <a:r>
              <a:rPr lang="en-US" dirty="0"/>
              <a:t>At this time, </a:t>
            </a:r>
            <a:r>
              <a:rPr lang="en-US" dirty="0" err="1"/>
              <a:t>BindsNET</a:t>
            </a:r>
            <a:r>
              <a:rPr lang="en-US" dirty="0"/>
              <a:t> does not support the solution of arbitrary differential equations describing neural dynamics, rather, for simplicity, several popular neuron types are provided for the user to chose from.</a:t>
            </a:r>
          </a:p>
        </p:txBody>
      </p:sp>
    </p:spTree>
    <p:extLst>
      <p:ext uri="{BB962C8B-B14F-4D97-AF65-F5344CB8AC3E}">
        <p14:creationId xmlns:p14="http://schemas.microsoft.com/office/powerpoint/2010/main" val="68040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766E-37B4-4392-AA1D-15242FB47E90}"/>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25699FCF-B468-4E13-B900-B84D1F7A3849}"/>
              </a:ext>
            </a:extLst>
          </p:cNvPr>
          <p:cNvSpPr>
            <a:spLocks noGrp="1"/>
          </p:cNvSpPr>
          <p:nvPr>
            <p:ph idx="1"/>
          </p:nvPr>
        </p:nvSpPr>
        <p:spPr/>
        <p:txBody>
          <a:bodyPr>
            <a:normAutofit/>
          </a:bodyPr>
          <a:lstStyle/>
          <a:p>
            <a:r>
              <a:rPr lang="en-US" dirty="0"/>
              <a:t>Frameworks such as </a:t>
            </a:r>
            <a:r>
              <a:rPr lang="en-US" dirty="0" err="1"/>
              <a:t>NeuCube</a:t>
            </a:r>
            <a:r>
              <a:rPr lang="en-US" dirty="0"/>
              <a:t> (</a:t>
            </a:r>
            <a:r>
              <a:rPr lang="en-US" dirty="0" err="1"/>
              <a:t>Kasabov</a:t>
            </a:r>
            <a:r>
              <a:rPr lang="en-US" dirty="0"/>
              <a:t>, 2014) and </a:t>
            </a:r>
            <a:r>
              <a:rPr lang="en-US" dirty="0" err="1"/>
              <a:t>Nengo</a:t>
            </a:r>
            <a:r>
              <a:rPr lang="en-US" dirty="0"/>
              <a:t> (</a:t>
            </a:r>
            <a:r>
              <a:rPr lang="en-US" dirty="0" err="1"/>
              <a:t>Bekolay</a:t>
            </a:r>
            <a:r>
              <a:rPr lang="en-US" dirty="0"/>
              <a:t> et al., 2014) focus on high-level behaviors of spiking neural networks and may be used for machine learning experimentation.</a:t>
            </a:r>
          </a:p>
          <a:p>
            <a:r>
              <a:rPr lang="en-US" dirty="0" err="1"/>
              <a:t>NeuCube</a:t>
            </a:r>
            <a:r>
              <a:rPr lang="en-US" dirty="0"/>
              <a:t> attempts to map spatiotemporal input data into three-dimensional SNN architectures; however, it is not an open source project, and therefore is somewhat restricted in scope and usability.</a:t>
            </a:r>
          </a:p>
        </p:txBody>
      </p:sp>
    </p:spTree>
    <p:extLst>
      <p:ext uri="{BB962C8B-B14F-4D97-AF65-F5344CB8AC3E}">
        <p14:creationId xmlns:p14="http://schemas.microsoft.com/office/powerpoint/2010/main" val="70252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C0E-A29C-4CB0-873E-2DFE3D3729C7}"/>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274D7A52-638E-45D7-B44E-EB703FBFF23C}"/>
              </a:ext>
            </a:extLst>
          </p:cNvPr>
          <p:cNvSpPr>
            <a:spLocks noGrp="1"/>
          </p:cNvSpPr>
          <p:nvPr>
            <p:ph idx="1"/>
          </p:nvPr>
        </p:nvSpPr>
        <p:spPr/>
        <p:txBody>
          <a:bodyPr/>
          <a:lstStyle/>
          <a:p>
            <a:r>
              <a:rPr lang="en-US" dirty="0" err="1"/>
              <a:t>Nengo</a:t>
            </a:r>
            <a:r>
              <a:rPr lang="en-US" dirty="0"/>
              <a:t> is often used to simulate high-level functionality of brains or brain regions, as a cognitive modeling toolbox implementing the Neural Engineering Framework (Stewart, 2012) rather than a machine learning framework</a:t>
            </a:r>
          </a:p>
          <a:p>
            <a:r>
              <a:rPr lang="en-US" dirty="0" err="1"/>
              <a:t>Nengo</a:t>
            </a:r>
            <a:r>
              <a:rPr lang="en-US" dirty="0"/>
              <a:t> is an open source project, written in Python, and supports a </a:t>
            </a:r>
            <a:r>
              <a:rPr lang="en-US" dirty="0" err="1"/>
              <a:t>Tensorflow</a:t>
            </a:r>
            <a:r>
              <a:rPr lang="en-US" dirty="0"/>
              <a:t> (Abadi et al., 2015) backend to improve simulation speed and exploit some limited ML functionality. </a:t>
            </a:r>
          </a:p>
          <a:p>
            <a:r>
              <a:rPr lang="en-US" dirty="0"/>
              <a:t>It also has options for deploying neural models on dedicated hardware platforms; e.g., </a:t>
            </a:r>
            <a:r>
              <a:rPr lang="en-US" dirty="0" err="1"/>
              <a:t>SpiNNaker</a:t>
            </a:r>
            <a:r>
              <a:rPr lang="en-US" dirty="0"/>
              <a:t> (Plana et al., 2011). </a:t>
            </a:r>
            <a:r>
              <a:rPr lang="en-US" dirty="0" err="1"/>
              <a:t>CARLsim</a:t>
            </a:r>
            <a:r>
              <a:rPr lang="en-US" dirty="0"/>
              <a:t> (</a:t>
            </a:r>
            <a:r>
              <a:rPr lang="en-US" dirty="0" err="1"/>
              <a:t>Beyeler</a:t>
            </a:r>
            <a:r>
              <a:rPr lang="en-US" dirty="0"/>
              <a:t> et al., 2015) and </a:t>
            </a:r>
            <a:r>
              <a:rPr lang="en-US" dirty="0" err="1"/>
              <a:t>NeMo</a:t>
            </a:r>
            <a:r>
              <a:rPr lang="en-US" dirty="0"/>
              <a:t> (</a:t>
            </a:r>
            <a:r>
              <a:rPr lang="en-US" dirty="0" err="1"/>
              <a:t>Fidjeland</a:t>
            </a:r>
            <a:r>
              <a:rPr lang="en-US" dirty="0"/>
              <a:t> et al., 2009) also focus on the high-level aspects of SNNs and are thus good candidates for applications in machine learning.</a:t>
            </a:r>
          </a:p>
          <a:p>
            <a:endParaRPr lang="en-US" dirty="0"/>
          </a:p>
        </p:txBody>
      </p:sp>
    </p:spTree>
    <p:extLst>
      <p:ext uri="{BB962C8B-B14F-4D97-AF65-F5344CB8AC3E}">
        <p14:creationId xmlns:p14="http://schemas.microsoft.com/office/powerpoint/2010/main" val="288390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2BBE-3A24-4BEA-8353-C410B700F0BE}"/>
              </a:ext>
            </a:extLst>
          </p:cNvPr>
          <p:cNvSpPr>
            <a:spLocks noGrp="1"/>
          </p:cNvSpPr>
          <p:nvPr>
            <p:ph type="title"/>
          </p:nvPr>
        </p:nvSpPr>
        <p:spPr/>
        <p:txBody>
          <a:bodyPr/>
          <a:lstStyle/>
          <a:p>
            <a:r>
              <a:rPr lang="en-US" dirty="0"/>
              <a:t>SNN simulation packages</a:t>
            </a:r>
          </a:p>
        </p:txBody>
      </p:sp>
      <p:sp>
        <p:nvSpPr>
          <p:cNvPr id="3" name="Content Placeholder 2">
            <a:extLst>
              <a:ext uri="{FF2B5EF4-FFF2-40B4-BE49-F238E27FC236}">
                <a16:creationId xmlns:a16="http://schemas.microsoft.com/office/drawing/2014/main" id="{5D641ADF-7FB0-4DE8-A1CE-D1BADB49B54B}"/>
              </a:ext>
            </a:extLst>
          </p:cNvPr>
          <p:cNvSpPr>
            <a:spLocks noGrp="1"/>
          </p:cNvSpPr>
          <p:nvPr>
            <p:ph idx="1"/>
          </p:nvPr>
        </p:nvSpPr>
        <p:spPr/>
        <p:txBody>
          <a:bodyPr>
            <a:normAutofit lnSpcReduction="10000"/>
          </a:bodyPr>
          <a:lstStyle/>
          <a:p>
            <a:r>
              <a:rPr lang="en-US" dirty="0"/>
              <a:t>The </a:t>
            </a:r>
            <a:r>
              <a:rPr lang="en-US" dirty="0" err="1"/>
              <a:t>GeNN</a:t>
            </a:r>
            <a:r>
              <a:rPr lang="en-US" dirty="0"/>
              <a:t> (GPU-enhanced neuronal networks) library Yavuz et al. (2016) is an environment that enables simulation of SNNs on CPUs or NVIDIA GPUs via code generation technology. </a:t>
            </a:r>
          </a:p>
          <a:p>
            <a:r>
              <a:rPr lang="en-US" dirty="0"/>
              <a:t>Networks are defined in a C-style API, and the code for simulating them (on CPU or GPU) are automatically generated by </a:t>
            </a:r>
            <a:r>
              <a:rPr lang="en-US" dirty="0" err="1"/>
              <a:t>GeNN</a:t>
            </a:r>
            <a:r>
              <a:rPr lang="en-US" dirty="0"/>
              <a:t>.</a:t>
            </a:r>
          </a:p>
          <a:p>
            <a:r>
              <a:rPr lang="en-US" dirty="0"/>
              <a:t>The recent BRIAN2genn package </a:t>
            </a:r>
            <a:r>
              <a:rPr lang="en-US" dirty="0" err="1"/>
              <a:t>Stimberg</a:t>
            </a:r>
            <a:r>
              <a:rPr lang="en-US" dirty="0"/>
              <a:t> et al. (2018) (in beta release) can be used to convert network models written in BRIAN2 to run on NVIDIA GPUs using the </a:t>
            </a:r>
            <a:r>
              <a:rPr lang="en-US" dirty="0" err="1"/>
              <a:t>GeNN</a:t>
            </a:r>
            <a:r>
              <a:rPr lang="en-US" dirty="0"/>
              <a:t> library, by invoking BRIAN2's </a:t>
            </a:r>
            <a:r>
              <a:rPr lang="en-US" dirty="0" err="1"/>
              <a:t>set_device</a:t>
            </a:r>
            <a:r>
              <a:rPr lang="en-US" dirty="0"/>
              <a:t>() function to execute code in an external framework. </a:t>
            </a:r>
          </a:p>
          <a:p>
            <a:r>
              <a:rPr lang="en-US" dirty="0"/>
              <a:t>Although this platform targets both CPUs and GPUs (a central feature of the </a:t>
            </a:r>
            <a:r>
              <a:rPr lang="en-US" dirty="0" err="1"/>
              <a:t>BindsNET</a:t>
            </a:r>
            <a:r>
              <a:rPr lang="en-US" dirty="0"/>
              <a:t> library), it requires an (often costly) intermediate code generation step between network prototyping and deployment.</a:t>
            </a:r>
          </a:p>
          <a:p>
            <a:r>
              <a:rPr lang="en-US" dirty="0"/>
              <a:t> It is also difficult to intervene on the generated code when running; e.g., clamping synapses if certain criteria are met, or changing learning rates as the simulation progresses.</a:t>
            </a:r>
          </a:p>
        </p:txBody>
      </p:sp>
    </p:spTree>
    <p:extLst>
      <p:ext uri="{BB962C8B-B14F-4D97-AF65-F5344CB8AC3E}">
        <p14:creationId xmlns:p14="http://schemas.microsoft.com/office/powerpoint/2010/main" val="20396735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{D36E1872-A2EF-410E-AA97-7F2FE6C72C62}tf03457452</Template>
  <TotalTime>2832</TotalTime>
  <Words>2568</Words>
  <Application>Microsoft Office PowerPoint</Application>
  <PresentationFormat>Widescreen</PresentationFormat>
  <Paragraphs>113</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ui-monospace</vt:lpstr>
      <vt:lpstr>Celestial</vt:lpstr>
      <vt:lpstr>Simulating SNN’s</vt:lpstr>
      <vt:lpstr>SNN simulation packages</vt:lpstr>
      <vt:lpstr>SNN simulation packages</vt:lpstr>
      <vt:lpstr>PowerPoint Presentation</vt:lpstr>
      <vt:lpstr>PowerPoint Presentation</vt:lpstr>
      <vt:lpstr>SNN simulation packages</vt:lpstr>
      <vt:lpstr>SNN simulation packages</vt:lpstr>
      <vt:lpstr>SNN simulation packages</vt:lpstr>
      <vt:lpstr>SNN simulation packages</vt:lpstr>
      <vt:lpstr>Benchmark</vt:lpstr>
      <vt:lpstr>SNN simulation packages</vt:lpstr>
      <vt:lpstr>SNN simulation packages</vt:lpstr>
      <vt:lpstr>PowerPoint Presentation</vt:lpstr>
      <vt:lpstr>PowerPoint Presentation</vt:lpstr>
      <vt:lpstr>Astrocytes</vt:lpstr>
      <vt:lpstr>Astrocytes</vt:lpstr>
      <vt:lpstr>Astrocytes</vt:lpstr>
      <vt:lpstr>PowerPoint Presentation</vt:lpstr>
      <vt:lpstr>Li-rinzel astrocyte model</vt:lpstr>
      <vt:lpstr>Astrocyte stimulation as a new technique to desynchronize two coupled neurons</vt:lpstr>
      <vt:lpstr>Astrocyte effect</vt:lpstr>
      <vt:lpstr>PowerPoint Presentation</vt:lpstr>
      <vt:lpstr>Astrocyte effect on classification</vt:lpstr>
      <vt:lpstr>Training and classification accuracy of tripartite synapses network</vt:lpstr>
      <vt:lpstr>Training and classification accuracy of tripartite synapses network</vt:lpstr>
      <vt:lpstr>Training and classification accuracy of tripartite synapses network</vt:lpstr>
      <vt:lpstr>Performance of the impaired tripartite synapses network</vt:lpstr>
      <vt:lpstr>Performance of the impaired tripartite synapses network</vt:lpstr>
      <vt:lpstr>Performance of the impaired tripartite synapses network</vt:lpstr>
      <vt:lpstr>Performance of the impaired tripartite synapses network</vt:lpstr>
      <vt:lpstr>Brian 2 Simulation</vt:lpstr>
      <vt:lpstr>PowerPoint Presentation</vt:lpstr>
      <vt:lpstr>open loop astroctye</vt:lpstr>
      <vt:lpstr>Astrocyte equations</vt:lpstr>
      <vt:lpstr>Close loop</vt:lpstr>
      <vt:lpstr>Whole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Armin Bishop</dc:creator>
  <cp:lastModifiedBy>Armin Bishop</cp:lastModifiedBy>
  <cp:revision>44</cp:revision>
  <dcterms:created xsi:type="dcterms:W3CDTF">2021-05-13T18:10:08Z</dcterms:created>
  <dcterms:modified xsi:type="dcterms:W3CDTF">2021-10-01T15:06:28Z</dcterms:modified>
</cp:coreProperties>
</file>